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0" r:id="rId4"/>
    <p:sldId id="1134" r:id="rId5"/>
    <p:sldId id="261" r:id="rId6"/>
    <p:sldId id="262" r:id="rId7"/>
    <p:sldId id="269" r:id="rId8"/>
    <p:sldId id="270" r:id="rId9"/>
    <p:sldId id="264" r:id="rId10"/>
    <p:sldId id="271" r:id="rId11"/>
    <p:sldId id="272" r:id="rId12"/>
    <p:sldId id="273" r:id="rId13"/>
    <p:sldId id="274" r:id="rId14"/>
    <p:sldId id="275" r:id="rId15"/>
    <p:sldId id="1135" r:id="rId16"/>
    <p:sldId id="276" r:id="rId17"/>
    <p:sldId id="1132" r:id="rId18"/>
    <p:sldId id="266" r:id="rId19"/>
    <p:sldId id="1136" r:id="rId20"/>
    <p:sldId id="267" r:id="rId21"/>
    <p:sldId id="268" r:id="rId22"/>
    <p:sldId id="1133" r:id="rId23"/>
    <p:sldId id="258" r:id="rId24"/>
    <p:sldId id="1137" r:id="rId25"/>
    <p:sldId id="25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11"/>
    <p:restoredTop sz="94280"/>
  </p:normalViewPr>
  <p:slideViewPr>
    <p:cSldViewPr snapToGrid="0">
      <p:cViewPr varScale="1">
        <p:scale>
          <a:sx n="70" d="100"/>
          <a:sy n="70" d="100"/>
        </p:scale>
        <p:origin x="20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92C40-B816-B840-9AD8-E72E3B5D8C8A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ADA59-147B-8F49-9EDB-4390E78CD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1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E6162-71F0-6546-9383-727B8ADC31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98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E6162-71F0-6546-9383-727B8ADC31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2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E6162-71F0-6546-9383-727B8ADC31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66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E6162-71F0-6546-9383-727B8ADC31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78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E6162-71F0-6546-9383-727B8ADC31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66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E6162-71F0-6546-9383-727B8ADC31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80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5A89C-E612-C955-8B44-AC47DA0E5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0EF2EE-6E68-BAC4-444F-9BCA107E3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A4ECCA2-5927-69F6-7EEB-558A1AFC8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8" y="6107941"/>
            <a:ext cx="1928191" cy="63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7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2DE09-93E2-B4BE-B8C6-D6F0E7B7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DD48-0372-FC46-0A89-D35407BAB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E5DB0FAD-50BE-35EF-5AB8-7ABF99CFF363}"/>
              </a:ext>
            </a:extLst>
          </p:cNvPr>
          <p:cNvSpPr/>
          <p:nvPr/>
        </p:nvSpPr>
        <p:spPr>
          <a:xfrm rot="1127898">
            <a:off x="8928269" y="3979593"/>
            <a:ext cx="3564393" cy="3569242"/>
          </a:xfrm>
          <a:custGeom>
            <a:avLst/>
            <a:gdLst>
              <a:gd name="connsiteX0" fmla="*/ 0 w 4071839"/>
              <a:gd name="connsiteY0" fmla="*/ 4592614 h 4592614"/>
              <a:gd name="connsiteX1" fmla="*/ 2552677 w 4071839"/>
              <a:gd name="connsiteY1" fmla="*/ 0 h 4592614"/>
              <a:gd name="connsiteX2" fmla="*/ 4071839 w 4071839"/>
              <a:gd name="connsiteY2" fmla="*/ 4592614 h 4592614"/>
              <a:gd name="connsiteX3" fmla="*/ 0 w 4071839"/>
              <a:gd name="connsiteY3" fmla="*/ 4592614 h 4592614"/>
              <a:gd name="connsiteX0" fmla="*/ 0 w 4099069"/>
              <a:gd name="connsiteY0" fmla="*/ 4592614 h 4592614"/>
              <a:gd name="connsiteX1" fmla="*/ 2552677 w 4099069"/>
              <a:gd name="connsiteY1" fmla="*/ 0 h 4592614"/>
              <a:gd name="connsiteX2" fmla="*/ 4099069 w 4099069"/>
              <a:gd name="connsiteY2" fmla="*/ 4425858 h 4592614"/>
              <a:gd name="connsiteX3" fmla="*/ 0 w 4099069"/>
              <a:gd name="connsiteY3" fmla="*/ 4592614 h 4592614"/>
              <a:gd name="connsiteX0" fmla="*/ 0 w 4099069"/>
              <a:gd name="connsiteY0" fmla="*/ 4592813 h 4592813"/>
              <a:gd name="connsiteX1" fmla="*/ 2584106 w 4099069"/>
              <a:gd name="connsiteY1" fmla="*/ 0 h 4592813"/>
              <a:gd name="connsiteX2" fmla="*/ 4099069 w 4099069"/>
              <a:gd name="connsiteY2" fmla="*/ 4426057 h 4592813"/>
              <a:gd name="connsiteX3" fmla="*/ 0 w 4099069"/>
              <a:gd name="connsiteY3" fmla="*/ 4592813 h 4592813"/>
              <a:gd name="connsiteX0" fmla="*/ 0 w 3564393"/>
              <a:gd name="connsiteY0" fmla="*/ 5639215 h 5639215"/>
              <a:gd name="connsiteX1" fmla="*/ 2049430 w 3564393"/>
              <a:gd name="connsiteY1" fmla="*/ 0 h 5639215"/>
              <a:gd name="connsiteX2" fmla="*/ 3564393 w 3564393"/>
              <a:gd name="connsiteY2" fmla="*/ 4426057 h 5639215"/>
              <a:gd name="connsiteX3" fmla="*/ 0 w 3564393"/>
              <a:gd name="connsiteY3" fmla="*/ 5639215 h 5639215"/>
              <a:gd name="connsiteX0" fmla="*/ 0 w 3564393"/>
              <a:gd name="connsiteY0" fmla="*/ 3569242 h 3569242"/>
              <a:gd name="connsiteX1" fmla="*/ 2754038 w 3564393"/>
              <a:gd name="connsiteY1" fmla="*/ 0 h 3569242"/>
              <a:gd name="connsiteX2" fmla="*/ 3564393 w 3564393"/>
              <a:gd name="connsiteY2" fmla="*/ 2356084 h 3569242"/>
              <a:gd name="connsiteX3" fmla="*/ 0 w 3564393"/>
              <a:gd name="connsiteY3" fmla="*/ 3569242 h 356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393" h="3569242">
                <a:moveTo>
                  <a:pt x="0" y="3569242"/>
                </a:moveTo>
                <a:lnTo>
                  <a:pt x="2754038" y="0"/>
                </a:lnTo>
                <a:lnTo>
                  <a:pt x="3564393" y="2356084"/>
                </a:lnTo>
                <a:lnTo>
                  <a:pt x="0" y="3569242"/>
                </a:lnTo>
                <a:close/>
              </a:path>
            </a:pathLst>
          </a:custGeom>
          <a:solidFill>
            <a:srgbClr val="FF6C0C"/>
          </a:solidFill>
          <a:ln>
            <a:solidFill>
              <a:srgbClr val="FF6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black and grey logo&#10;&#10;Description automatically generated">
            <a:extLst>
              <a:ext uri="{FF2B5EF4-FFF2-40B4-BE49-F238E27FC236}">
                <a16:creationId xmlns:a16="http://schemas.microsoft.com/office/drawing/2014/main" id="{BC2888C4-03D0-1B11-30A1-E7AA03986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451" y="6211396"/>
            <a:ext cx="1719470" cy="56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3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2DE09-93E2-B4BE-B8C6-D6F0E7B7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5" y="226770"/>
            <a:ext cx="10515600" cy="1216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DD48-0372-FC46-0A89-D35407BA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5" y="1673330"/>
            <a:ext cx="10515600" cy="4197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B318744-2315-37FD-53F8-7B389E6C2BCA}"/>
              </a:ext>
            </a:extLst>
          </p:cNvPr>
          <p:cNvCxnSpPr>
            <a:cxnSpLocks/>
          </p:cNvCxnSpPr>
          <p:nvPr/>
        </p:nvCxnSpPr>
        <p:spPr>
          <a:xfrm>
            <a:off x="0" y="1493559"/>
            <a:ext cx="7394713" cy="0"/>
          </a:xfrm>
          <a:prstGeom prst="line">
            <a:avLst/>
          </a:prstGeom>
          <a:ln w="76200">
            <a:solidFill>
              <a:srgbClr val="FF6C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382B822-FD4A-FF1C-C714-DA3CCB347C7F}"/>
              </a:ext>
            </a:extLst>
          </p:cNvPr>
          <p:cNvSpPr/>
          <p:nvPr/>
        </p:nvSpPr>
        <p:spPr>
          <a:xfrm>
            <a:off x="-69575" y="6158050"/>
            <a:ext cx="12334461" cy="699938"/>
          </a:xfrm>
          <a:prstGeom prst="rect">
            <a:avLst/>
          </a:prstGeom>
          <a:solidFill>
            <a:srgbClr val="76777B"/>
          </a:solidFill>
          <a:ln>
            <a:solidFill>
              <a:srgbClr val="7677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black and orange logo&#10;&#10;Description automatically generated">
            <a:extLst>
              <a:ext uri="{FF2B5EF4-FFF2-40B4-BE49-F238E27FC236}">
                <a16:creationId xmlns:a16="http://schemas.microsoft.com/office/drawing/2014/main" id="{810BCE75-A1FD-E5BA-329E-887084C21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764" y="6244121"/>
            <a:ext cx="1612072" cy="52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0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6C6AC2-FC14-C347-BFFA-75187531F376}"/>
              </a:ext>
            </a:extLst>
          </p:cNvPr>
          <p:cNvSpPr/>
          <p:nvPr/>
        </p:nvSpPr>
        <p:spPr>
          <a:xfrm>
            <a:off x="0" y="0"/>
            <a:ext cx="4204252" cy="6858000"/>
          </a:xfrm>
          <a:prstGeom prst="rect">
            <a:avLst/>
          </a:prstGeom>
          <a:solidFill>
            <a:srgbClr val="849895"/>
          </a:solidFill>
          <a:ln>
            <a:solidFill>
              <a:srgbClr val="8498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2DE09-93E2-B4BE-B8C6-D6F0E7B7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5" y="609390"/>
            <a:ext cx="3498573" cy="24319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DD48-0372-FC46-0A89-D35407BA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0660" y="609389"/>
            <a:ext cx="7096539" cy="53938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43669F-AA77-B9C3-53F4-56CE36F11B2F}"/>
              </a:ext>
            </a:extLst>
          </p:cNvPr>
          <p:cNvCxnSpPr>
            <a:cxnSpLocks/>
            <a:endCxn id="4" idx="3"/>
          </p:cNvCxnSpPr>
          <p:nvPr/>
        </p:nvCxnSpPr>
        <p:spPr>
          <a:xfrm>
            <a:off x="4204252" y="0"/>
            <a:ext cx="0" cy="3429000"/>
          </a:xfrm>
          <a:prstGeom prst="line">
            <a:avLst/>
          </a:prstGeom>
          <a:ln w="76200">
            <a:solidFill>
              <a:srgbClr val="FF6C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and grey logo&#10;&#10;Description automatically generated">
            <a:extLst>
              <a:ext uri="{FF2B5EF4-FFF2-40B4-BE49-F238E27FC236}">
                <a16:creationId xmlns:a16="http://schemas.microsoft.com/office/drawing/2014/main" id="{9FA11A35-6021-B2FD-7084-914A853BF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451" y="6211396"/>
            <a:ext cx="1719470" cy="56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4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6C6AC2-FC14-C347-BFFA-75187531F376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solidFill>
            <a:srgbClr val="849895"/>
          </a:solidFill>
          <a:ln>
            <a:solidFill>
              <a:srgbClr val="8498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2DE09-93E2-B4BE-B8C6-D6F0E7B7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0" y="146660"/>
            <a:ext cx="9770163" cy="13094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DD48-0372-FC46-0A89-D35407BA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314" y="2067339"/>
            <a:ext cx="11121886" cy="3935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43669F-AA77-B9C3-53F4-56CE36F11B2F}"/>
              </a:ext>
            </a:extLst>
          </p:cNvPr>
          <p:cNvCxnSpPr>
            <a:cxnSpLocks/>
          </p:cNvCxnSpPr>
          <p:nvPr/>
        </p:nvCxnSpPr>
        <p:spPr>
          <a:xfrm>
            <a:off x="0" y="1659835"/>
            <a:ext cx="8209722" cy="0"/>
          </a:xfrm>
          <a:prstGeom prst="line">
            <a:avLst/>
          </a:prstGeom>
          <a:ln w="76200">
            <a:solidFill>
              <a:srgbClr val="FF6C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and grey logo&#10;&#10;Description automatically generated">
            <a:extLst>
              <a:ext uri="{FF2B5EF4-FFF2-40B4-BE49-F238E27FC236}">
                <a16:creationId xmlns:a16="http://schemas.microsoft.com/office/drawing/2014/main" id="{9FA11A35-6021-B2FD-7084-914A853BF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451" y="6211396"/>
            <a:ext cx="1719470" cy="56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8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FEB982E-0EA2-D44E-69C7-3F0EA2CB5C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08963" y="1660525"/>
            <a:ext cx="3983037" cy="51974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6C6AC2-FC14-C347-BFFA-75187531F376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solidFill>
            <a:srgbClr val="849895"/>
          </a:solidFill>
          <a:ln>
            <a:solidFill>
              <a:srgbClr val="8498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2DE09-93E2-B4BE-B8C6-D6F0E7B7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0" y="146660"/>
            <a:ext cx="9770163" cy="13094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DD48-0372-FC46-0A89-D35407BAB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2067339"/>
            <a:ext cx="7484164" cy="4214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43669F-AA77-B9C3-53F4-56CE36F11B2F}"/>
              </a:ext>
            </a:extLst>
          </p:cNvPr>
          <p:cNvCxnSpPr>
            <a:cxnSpLocks/>
          </p:cNvCxnSpPr>
          <p:nvPr/>
        </p:nvCxnSpPr>
        <p:spPr>
          <a:xfrm>
            <a:off x="0" y="1659835"/>
            <a:ext cx="8209722" cy="0"/>
          </a:xfrm>
          <a:prstGeom prst="line">
            <a:avLst/>
          </a:prstGeom>
          <a:ln w="76200">
            <a:solidFill>
              <a:srgbClr val="FF6C0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and grey logo&#10;&#10;Description automatically generated">
            <a:extLst>
              <a:ext uri="{FF2B5EF4-FFF2-40B4-BE49-F238E27FC236}">
                <a16:creationId xmlns:a16="http://schemas.microsoft.com/office/drawing/2014/main" id="{9FA11A35-6021-B2FD-7084-914A853BF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451" y="6211396"/>
            <a:ext cx="1719470" cy="56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51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6060-C6F8-1CEA-3BB1-789E33DBF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DF08A-2E77-4153-D0E3-A582A226E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41F8C-BFB6-03CC-A56A-1C98097804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87726-856C-9F6A-9863-F2D7EC40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5E79E-0D93-0914-9D27-25A4A0E2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5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93C25-1AED-DE05-BBF6-23EC3901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E397B-2302-FEF2-739D-CFB06382E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82892-DFA6-5224-1785-23C8EA2BC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486AE-CEDA-F0D5-B56E-8D7B78F7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1E39F-B295-1B56-3F89-1FC427228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E6E12-A6B8-50FC-D649-9CCB4ADD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3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AFFB-0C1C-DB8D-30D1-AC6A854B9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E7DF0-A14B-7062-9E41-54C89F415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E93EC-88B8-1156-31B1-410286B39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AD07F-9C64-F3CC-FE8A-B5180D926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2FB066-2350-C11B-D9E4-4A6CC571A4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3FC2BD-5723-3905-8F8C-FAAD6C3BC8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D10174-DED8-6519-6352-6F6F3280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E52A55-8951-5E50-5D04-8E4887E6B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4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551E-6B0F-62A0-9707-96066754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302B1-6569-A3DA-75F8-90656C4B07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52AECB-3CC2-9DDD-96DB-80C6360AD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446080-3C69-0E4B-EED5-20975D00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4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9BFE7-020A-9451-36F8-5CFB16DB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F5F74D-3B95-230C-7953-88C79E708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1E45D-9680-3781-3F51-6D2BA159F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83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A79F6-A78D-268F-B44D-2DF6CAC45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03A62-2F78-51DE-90C2-832B9B8D1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E299D-8647-8F54-81BE-41E9E163F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B7174-D53E-2707-12A0-DC323556E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AAB12-E706-D61D-121E-BFF65380C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E7E13-377D-A992-B5CB-28889EC43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47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590E2-25B2-0F91-01C2-72DD28190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A5AFD-BC2B-9FE6-9022-3E4B8A2472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FC641-063F-A221-8658-B6F8C9B27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652845-B40B-1A54-138E-DA3B1DC0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0453E-21BF-AE0C-F661-0BC9B9B2A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9812-13B7-B5D3-638D-0598D3BA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7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3EF36-4016-0B1B-E700-5683494C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C6E97F-94E7-4B92-A1D5-71A4EA400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AA854-6677-4939-5225-3D603C3A6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52690-0DE3-8A82-B587-DD6C435B5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B58A5-AB32-D0BE-AB8B-FFFDCAFF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37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5B2E09-9C15-7504-10B7-A16AC8A2B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3BBC25-62A6-F685-4B13-E9E6369DD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4F00E-9804-8DCA-A233-B3E5A0A108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F2F61D-9350-0B4B-890F-3926566562DE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5600-243C-F283-5D72-51D62F39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93DBB-5AA2-D1F0-6F1B-196E0E9C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394E30-A795-0740-9C00-BE9A9C515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3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8278BB-D30B-E9AB-9F00-EEF85B4F7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0AF9B-C96F-3A2A-D209-622CB341A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7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145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venir Book" panose="02000503020000020003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ommunity.canvaslms.com/t5/Instructor-Guide/How-do-I-change-the-Course-Home-Page/ta-p/103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canvaslms.com/t5/Instructor-Guide/How-do-I-select-a-grade-posting-policy-for-an-assignment-in-the/ta-p/574" TargetMode="External"/><Relationship Id="rId2" Type="http://schemas.openxmlformats.org/officeDocument/2006/relationships/hyperlink" Target="https://community.canvaslms.com/t5/Instructor-Guide/How-do-I-select-a-grade-posting-policy-for-a-course-in-the/ta-p/588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canvaslms.com/t5/Canvas-Basics-Guide/What-are-Discussions/ta-p/3" TargetMode="External"/><Relationship Id="rId2" Type="http://schemas.openxmlformats.org/officeDocument/2006/relationships/hyperlink" Target="https://community.canvaslms.com/docs/DOC-1801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ommunity.canvaslms.com/docs/DOC-12810-4152719677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caltech.instructure.com/courses/10143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192D8-87D9-5753-F5DB-76A8DC4BA0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Setting Up Your Canvas Course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129D87-C5BF-21A7-204F-F955B66A77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Jasmine Bryant, Director</a:t>
            </a:r>
          </a:p>
        </p:txBody>
      </p:sp>
    </p:spTree>
    <p:extLst>
      <p:ext uri="{BB962C8B-B14F-4D97-AF65-F5344CB8AC3E}">
        <p14:creationId xmlns:p14="http://schemas.microsoft.com/office/powerpoint/2010/main" val="3800397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Canvas syllabus</a:t>
            </a:r>
          </a:p>
          <a:p>
            <a:r>
              <a:rPr lang="en-US" dirty="0"/>
              <a:t>Course Home Page / selection and design</a:t>
            </a:r>
          </a:p>
          <a:p>
            <a:r>
              <a:rPr lang="en-US" dirty="0"/>
              <a:t>Course navigation</a:t>
            </a:r>
          </a:p>
          <a:p>
            <a:r>
              <a:rPr lang="en-US" dirty="0"/>
              <a:t>Select a grade posting policy</a:t>
            </a:r>
          </a:p>
          <a:p>
            <a:r>
              <a:rPr lang="en-US" dirty="0"/>
              <a:t>Modules</a:t>
            </a:r>
          </a:p>
          <a:p>
            <a:r>
              <a:rPr lang="en-US" dirty="0"/>
              <a:t>Assignments</a:t>
            </a:r>
          </a:p>
          <a:p>
            <a:r>
              <a:rPr lang="en-US" dirty="0"/>
              <a:t>Grades</a:t>
            </a:r>
          </a:p>
          <a:p>
            <a:r>
              <a:rPr lang="en-US" dirty="0"/>
              <a:t>Communicating</a:t>
            </a:r>
          </a:p>
          <a:p>
            <a:r>
              <a:rPr lang="en-US" dirty="0"/>
              <a:t>Student view</a:t>
            </a:r>
          </a:p>
          <a:p>
            <a:r>
              <a:rPr lang="en-US" dirty="0"/>
              <a:t>Publish your course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1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0" y="146660"/>
            <a:ext cx="10332351" cy="1309423"/>
          </a:xfrm>
        </p:spPr>
        <p:txBody>
          <a:bodyPr>
            <a:normAutofit/>
          </a:bodyPr>
          <a:lstStyle/>
          <a:p>
            <a:r>
              <a:rPr lang="en-US" dirty="0"/>
              <a:t>Canvas Syllabus / Canvas Course 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314" y="2067339"/>
            <a:ext cx="7474796" cy="40286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”Syllabus” page is where students look for course policies and important due dates. It’s a special page in Canvas</a:t>
            </a:r>
          </a:p>
          <a:p>
            <a:r>
              <a:rPr lang="en-US" dirty="0"/>
              <a:t>This page, once published, can be viewed by anyone with a Caltech Canvas account through the Canvas Course Index – a great way to allow prospective students to view your course information.</a:t>
            </a:r>
          </a:p>
          <a:p>
            <a:r>
              <a:rPr lang="en-US" dirty="0">
                <a:solidFill>
                  <a:schemeClr val="accent2"/>
                </a:solidFill>
              </a:rPr>
              <a:t>https://</a:t>
            </a:r>
            <a:r>
              <a:rPr lang="en-US" dirty="0" err="1">
                <a:solidFill>
                  <a:schemeClr val="accent2"/>
                </a:solidFill>
              </a:rPr>
              <a:t>caltech.instructure.com</a:t>
            </a:r>
            <a:r>
              <a:rPr lang="en-US" dirty="0">
                <a:solidFill>
                  <a:schemeClr val="accent2"/>
                </a:solidFill>
              </a:rPr>
              <a:t>/search/</a:t>
            </a:r>
            <a:r>
              <a:rPr lang="en-US" dirty="0" err="1">
                <a:solidFill>
                  <a:schemeClr val="accent2"/>
                </a:solidFill>
              </a:rPr>
              <a:t>all_courses</a:t>
            </a:r>
            <a:r>
              <a:rPr lang="en-US" dirty="0">
                <a:solidFill>
                  <a:schemeClr val="accent2"/>
                </a:solidFill>
              </a:rPr>
              <a:t>/</a:t>
            </a:r>
          </a:p>
          <a:p>
            <a:r>
              <a:rPr lang="en-US" i="1" dirty="0"/>
              <a:t>Do not post files to this page that you do not want made available to people NOT enrolled in your course (answer keys, problems, sets, etc.)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8CC2034-38E7-435F-5DE6-C18B09B1FC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46" r="546" b="59529"/>
          <a:stretch>
            <a:fillRect/>
          </a:stretch>
        </p:blipFill>
        <p:spPr>
          <a:xfrm>
            <a:off x="9167151" y="1904104"/>
            <a:ext cx="2461866" cy="347027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658A466-2B80-7787-32D4-F79E49D2F1D3}"/>
              </a:ext>
            </a:extLst>
          </p:cNvPr>
          <p:cNvCxnSpPr/>
          <p:nvPr/>
        </p:nvCxnSpPr>
        <p:spPr>
          <a:xfrm>
            <a:off x="8605775" y="2590615"/>
            <a:ext cx="175349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921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A47A-0E77-6233-0865-14C58110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525" y="0"/>
            <a:ext cx="9346474" cy="1325563"/>
          </a:xfrm>
        </p:spPr>
        <p:txBody>
          <a:bodyPr/>
          <a:lstStyle/>
          <a:p>
            <a:r>
              <a:rPr lang="en-US" dirty="0"/>
              <a:t>Creating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29B3B-EB4A-49A9-042D-44A28A662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877" y="1016428"/>
            <a:ext cx="10142482" cy="5380380"/>
          </a:xfrm>
        </p:spPr>
        <p:txBody>
          <a:bodyPr>
            <a:normAutofit/>
          </a:bodyPr>
          <a:lstStyle/>
          <a:p>
            <a:r>
              <a:rPr lang="en-US" dirty="0"/>
              <a:t>In addition to the Syllabus, you can create a page to say anything you want: a Welcome message, content you want students to read through, a schedule of lecture / homework / exams, etc.</a:t>
            </a:r>
          </a:p>
          <a:p>
            <a:r>
              <a:rPr lang="en-US" dirty="0"/>
              <a:t>Steps:</a:t>
            </a:r>
          </a:p>
          <a:p>
            <a:r>
              <a:rPr lang="en-US" dirty="0"/>
              <a:t>1. Click “Pages” in the left-hand navigation. This will take you to the list of pages in the Canvas course.</a:t>
            </a:r>
          </a:p>
          <a:p>
            <a:r>
              <a:rPr lang="en-US" dirty="0"/>
              <a:t>2. To Create a new page, click +Page in the upper-right- hand corner.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3. Remember to “Save &amp; Publish” when you are done editing your new page.</a:t>
            </a:r>
          </a:p>
        </p:txBody>
      </p:sp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B0CC077F-B07B-F53F-E74A-AE084497B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345" cy="68580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4C8F632-8F34-8502-208C-38EB23FD217A}"/>
              </a:ext>
            </a:extLst>
          </p:cNvPr>
          <p:cNvSpPr/>
          <p:nvPr/>
        </p:nvSpPr>
        <p:spPr>
          <a:xfrm>
            <a:off x="0" y="5339255"/>
            <a:ext cx="935421" cy="2942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ue and white square with white text&#10;&#10;AI-generated content may be incorrect.">
            <a:extLst>
              <a:ext uri="{FF2B5EF4-FFF2-40B4-BE49-F238E27FC236}">
                <a16:creationId xmlns:a16="http://schemas.microsoft.com/office/drawing/2014/main" id="{4E966CB3-AB59-37A0-0224-DCAA978D4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086" y="3706618"/>
            <a:ext cx="23622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6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6643" cy="1325563"/>
          </a:xfrm>
        </p:spPr>
        <p:txBody>
          <a:bodyPr/>
          <a:lstStyle/>
          <a:p>
            <a:r>
              <a:rPr lang="en-US" dirty="0"/>
              <a:t>Course Home Page / Selection and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666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is the page that students will land on when they enter your course.</a:t>
            </a:r>
          </a:p>
          <a:p>
            <a:r>
              <a:rPr lang="en-US" dirty="0"/>
              <a:t>At the beginning of the course, you may want this to be a Welcome message page, syllabus page, or the course modules (course modules is the default now).</a:t>
            </a:r>
          </a:p>
          <a:p>
            <a:r>
              <a:rPr lang="en-US" dirty="0"/>
              <a:t>After the course is under way, it is best to </a:t>
            </a:r>
            <a:r>
              <a:rPr lang="en-US" dirty="0">
                <a:hlinkClick r:id="rId2"/>
              </a:rPr>
              <a:t>change the course home page</a:t>
            </a:r>
            <a:r>
              <a:rPr lang="en-US" dirty="0"/>
              <a:t> to a page that students need to visit the most (likely your modules page).</a:t>
            </a:r>
          </a:p>
          <a:p>
            <a:r>
              <a:rPr lang="en-US" dirty="0"/>
              <a:t>To set a new Home Page, open your course and click “Choose Home Page” in the right-hand navigation.</a:t>
            </a:r>
          </a:p>
        </p:txBody>
      </p:sp>
      <p:pic>
        <p:nvPicPr>
          <p:cNvPr id="6" name="Picture 5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7AEDA9EF-BE34-D673-0C73-6D44540F8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869" y="1394808"/>
            <a:ext cx="3390900" cy="43053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4F67753-E60E-6F46-2DEC-DB368A20FA77}"/>
              </a:ext>
            </a:extLst>
          </p:cNvPr>
          <p:cNvSpPr/>
          <p:nvPr/>
        </p:nvSpPr>
        <p:spPr>
          <a:xfrm>
            <a:off x="8586952" y="2732690"/>
            <a:ext cx="3016469" cy="5044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1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4AD7035-06A8-962D-EAB5-E8B18BB7A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8" y="3950524"/>
            <a:ext cx="6582933" cy="551543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6B8C7D3-69F7-2235-9D58-811A35ECC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778" y="94482"/>
            <a:ext cx="2611975" cy="6006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navigation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5" y="1673330"/>
            <a:ext cx="7807683" cy="4197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Each Canvas course has a left-hand navigation that you can customize.</a:t>
            </a:r>
          </a:p>
          <a:p>
            <a:r>
              <a:rPr lang="en-US" dirty="0"/>
              <a:t>Control which links appear in your course navigation, removing links students won't need and adding those they will. To change, choose “Settings”, then click the “Navigation” tab: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Drag and drop to edit the menu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36D346-B11D-EE9B-7E12-16ECA953A526}"/>
              </a:ext>
            </a:extLst>
          </p:cNvPr>
          <p:cNvSpPr txBox="1"/>
          <p:nvPr/>
        </p:nvSpPr>
        <p:spPr>
          <a:xfrm>
            <a:off x="10566236" y="3304193"/>
            <a:ext cx="134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Not visible to students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DDEA971-EBD6-C2C3-73E8-55E1E2458241}"/>
              </a:ext>
            </a:extLst>
          </p:cNvPr>
          <p:cNvSpPr/>
          <p:nvPr/>
        </p:nvSpPr>
        <p:spPr>
          <a:xfrm>
            <a:off x="2587332" y="3908677"/>
            <a:ext cx="747693" cy="635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DBDD78B-D0E1-D561-368F-E134521F13C5}"/>
              </a:ext>
            </a:extLst>
          </p:cNvPr>
          <p:cNvCxnSpPr>
            <a:cxnSpLocks/>
          </p:cNvCxnSpPr>
          <p:nvPr/>
        </p:nvCxnSpPr>
        <p:spPr>
          <a:xfrm>
            <a:off x="4893276" y="3521676"/>
            <a:ext cx="4070326" cy="23491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2181DCF-9CDB-C98A-97FD-FFC6E3BAEC8A}"/>
              </a:ext>
            </a:extLst>
          </p:cNvPr>
          <p:cNvSpPr/>
          <p:nvPr/>
        </p:nvSpPr>
        <p:spPr>
          <a:xfrm>
            <a:off x="9962774" y="2697912"/>
            <a:ext cx="615703" cy="30353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3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8" y="365125"/>
            <a:ext cx="7305770" cy="1325563"/>
          </a:xfrm>
        </p:spPr>
        <p:txBody>
          <a:bodyPr/>
          <a:lstStyle/>
          <a:p>
            <a:r>
              <a:rPr lang="en-US" dirty="0"/>
              <a:t>Select a Grade Posting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347" y="1825625"/>
            <a:ext cx="70062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grade posting policy determines when students can see grades you enter in the course. You can choose a posting policy for the </a:t>
            </a:r>
            <a:r>
              <a:rPr lang="en-US" dirty="0">
                <a:hlinkClick r:id="rId2"/>
              </a:rPr>
              <a:t>entire course</a:t>
            </a:r>
            <a:r>
              <a:rPr lang="en-US" dirty="0"/>
              <a:t> or for </a:t>
            </a:r>
            <a:r>
              <a:rPr lang="en-US" dirty="0">
                <a:hlinkClick r:id="rId3"/>
              </a:rPr>
              <a:t>individual assignments</a:t>
            </a:r>
            <a:r>
              <a:rPr lang="en-US" dirty="0"/>
              <a:t>. If you select: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b="1" dirty="0"/>
              <a:t>manual posting policy</a:t>
            </a:r>
            <a:r>
              <a:rPr lang="en-US" dirty="0"/>
              <a:t> (recommended), assignment grades remain hidden from student view by default until you post grades for the assignment.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 </a:t>
            </a:r>
            <a:r>
              <a:rPr lang="en-US" b="1" dirty="0"/>
              <a:t>automatic posting policy</a:t>
            </a:r>
            <a:r>
              <a:rPr lang="en-US" dirty="0"/>
              <a:t>, students can see assignment grades as soon as they are entered in the gradebook.</a:t>
            </a:r>
          </a:p>
          <a:p>
            <a:endParaRPr lang="en-US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AB14C01-FAF4-96DC-168C-406C5E6E7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4117" y="450849"/>
            <a:ext cx="3761060" cy="604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2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Modules and Prerequisites /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4" y="1673330"/>
            <a:ext cx="11450327" cy="4197488"/>
          </a:xfrm>
        </p:spPr>
        <p:txBody>
          <a:bodyPr>
            <a:normAutofit/>
          </a:bodyPr>
          <a:lstStyle/>
          <a:p>
            <a:r>
              <a:rPr lang="en-US" dirty="0"/>
              <a:t>Decide how you will organize content. We recommend using clearly-titled modules, so it is clear to students where to find important information.</a:t>
            </a:r>
          </a:p>
          <a:p>
            <a:r>
              <a:rPr lang="en-US" dirty="0"/>
              <a:t>Start with a “Welcome – Start Here” module</a:t>
            </a:r>
          </a:p>
          <a:p>
            <a:r>
              <a:rPr lang="en-US" dirty="0"/>
              <a:t>Organize other content by week, unit, or type</a:t>
            </a:r>
          </a:p>
        </p:txBody>
      </p:sp>
      <p:pic>
        <p:nvPicPr>
          <p:cNvPr id="5" name="Picture 4" descr="A screenshot of a welcome module in Canvas&#10;&#10;Description automatically generated">
            <a:extLst>
              <a:ext uri="{FF2B5EF4-FFF2-40B4-BE49-F238E27FC236}">
                <a16:creationId xmlns:a16="http://schemas.microsoft.com/office/drawing/2014/main" id="{6A828177-067B-BA93-13BF-8E97145F7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488" y="2585736"/>
            <a:ext cx="4303306" cy="3030351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36FD124-81C4-7141-DA33-9A78E81176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048"/>
          <a:stretch/>
        </p:blipFill>
        <p:spPr>
          <a:xfrm>
            <a:off x="833141" y="3429000"/>
            <a:ext cx="6140302" cy="267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27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4" y="1673330"/>
            <a:ext cx="11648035" cy="4197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Assignments can be built and graded in Canvas or can be linked to external tools like Gradescope.</a:t>
            </a:r>
          </a:p>
          <a:p>
            <a:r>
              <a:rPr lang="en-US" dirty="0"/>
              <a:t>Quizzes can be created in Canvas that can be automatically graded (great for pre-class knowledge checks), manually graded (like homework assignments), or a mixture of both.</a:t>
            </a:r>
          </a:p>
          <a:p>
            <a:r>
              <a:rPr lang="en-US" dirty="0"/>
              <a:t>Larger projects can also be graded using complex matrix-like rubrics simply and quickly in Canvas </a:t>
            </a:r>
            <a:r>
              <a:rPr lang="en-US" dirty="0" err="1"/>
              <a:t>Speedgrader</a:t>
            </a:r>
            <a:r>
              <a:rPr lang="en-US" dirty="0"/>
              <a:t>.</a:t>
            </a:r>
          </a:p>
          <a:p>
            <a:r>
              <a:rPr lang="en-US" dirty="0"/>
              <a:t>Gradescope is an excellent tool for grading exams and problem sets.</a:t>
            </a:r>
          </a:p>
          <a:p>
            <a:r>
              <a:rPr lang="en-US" dirty="0"/>
              <a:t>Consider creating ”Assignment Groups” to weight scores and / or drop scores automatically.</a:t>
            </a:r>
          </a:p>
        </p:txBody>
      </p:sp>
    </p:spTree>
    <p:extLst>
      <p:ext uri="{BB962C8B-B14F-4D97-AF65-F5344CB8AC3E}">
        <p14:creationId xmlns:p14="http://schemas.microsoft.com/office/powerpoint/2010/main" val="3580425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DE2A-4140-966C-66A7-7EE7B0A06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Weighting 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5F393-40F3-D461-B571-51F587579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”Assignments”, create an “Assignment Group”.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46D7AB8-1E01-5B74-9DA2-3060566548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7" t="10724" r="4194" b="56251"/>
          <a:stretch/>
        </p:blipFill>
        <p:spPr>
          <a:xfrm>
            <a:off x="88027" y="2669744"/>
            <a:ext cx="12015945" cy="32615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4BFDB14-192D-F7A2-9AC6-0B2121F7EEC6}"/>
              </a:ext>
            </a:extLst>
          </p:cNvPr>
          <p:cNvSpPr/>
          <p:nvPr/>
        </p:nvSpPr>
        <p:spPr>
          <a:xfrm>
            <a:off x="9890234" y="3170859"/>
            <a:ext cx="1169276" cy="6759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16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DE2A-4140-966C-66A7-7EE7B0A06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Weighting 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5F393-40F3-D461-B571-51F587579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Name your group and assign the course weighting as a percentage. Already existing assignments can be dragged or moved to this new category.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562E54F-DAC2-77FC-86A1-D376163565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47" b="35099"/>
          <a:stretch/>
        </p:blipFill>
        <p:spPr>
          <a:xfrm>
            <a:off x="2209800" y="2848301"/>
            <a:ext cx="7772400" cy="331075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6D54501-48AC-28FD-FB2C-A16D04B85314}"/>
              </a:ext>
            </a:extLst>
          </p:cNvPr>
          <p:cNvSpPr/>
          <p:nvPr/>
        </p:nvSpPr>
        <p:spPr>
          <a:xfrm>
            <a:off x="5223640" y="5062717"/>
            <a:ext cx="1786759" cy="959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81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3BB43-5739-634B-B0D0-57B48D9A0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Dropping Scores</a:t>
            </a:r>
          </a:p>
        </p:txBody>
      </p:sp>
      <p:pic>
        <p:nvPicPr>
          <p:cNvPr id="5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8D7094D7-3CF4-6262-0F3D-957D9E7ADA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1613" y="2386214"/>
            <a:ext cx="10515600" cy="2771371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8618BD-4CA1-CBFA-F89B-F4E861DDC87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66788" y="1541463"/>
            <a:ext cx="11225212" cy="13255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drop scores, choose “edit” in the assignment group</a:t>
            </a:r>
          </a:p>
        </p:txBody>
      </p:sp>
      <p:pic>
        <p:nvPicPr>
          <p:cNvPr id="12" name="Picture 11" descr="A screenshot of a quiz test&#10;&#10;Description automatically generated">
            <a:extLst>
              <a:ext uri="{FF2B5EF4-FFF2-40B4-BE49-F238E27FC236}">
                <a16:creationId xmlns:a16="http://schemas.microsoft.com/office/drawing/2014/main" id="{0D86F398-48C9-EAE2-D541-58D16B134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787" y="2333297"/>
            <a:ext cx="5443893" cy="4264735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F2A4E5-173F-9972-667B-9F1FA57BF85B}"/>
              </a:ext>
            </a:extLst>
          </p:cNvPr>
          <p:cNvCxnSpPr>
            <a:cxnSpLocks/>
          </p:cNvCxnSpPr>
          <p:nvPr/>
        </p:nvCxnSpPr>
        <p:spPr>
          <a:xfrm>
            <a:off x="4797510" y="1965296"/>
            <a:ext cx="5569809" cy="7037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8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677D-E295-3B74-4378-1F70A57CD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9595"/>
            <a:ext cx="10515600" cy="1325563"/>
          </a:xfrm>
        </p:spPr>
        <p:txBody>
          <a:bodyPr/>
          <a:lstStyle/>
          <a:p>
            <a:r>
              <a:rPr lang="en-US" dirty="0"/>
              <a:t>Repeat 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20DE3-DE17-DC10-7974-7A75F2524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30" y="937722"/>
            <a:ext cx="10876964" cy="15212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each category of assignments in your course, create and assignment group and specific the percentage. Ungraded assignments (like surveys) can be assigned to a group with 0% weighting or simply marked as “ungraded” in the settings for the assignment.</a:t>
            </a:r>
          </a:p>
        </p:txBody>
      </p:sp>
      <p:pic>
        <p:nvPicPr>
          <p:cNvPr id="5" name="Picture 4" descr="A white rectangular object with a black stripe&#10;&#10;Description automatically generated with medium confidence">
            <a:extLst>
              <a:ext uri="{FF2B5EF4-FFF2-40B4-BE49-F238E27FC236}">
                <a16:creationId xmlns:a16="http://schemas.microsoft.com/office/drawing/2014/main" id="{1E2AFE9B-F033-E7D2-8B6B-762B1C7E7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73" y="4397988"/>
            <a:ext cx="7772400" cy="135571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51FE8BF-1F91-C214-4DAC-3ABC1678398A}"/>
              </a:ext>
            </a:extLst>
          </p:cNvPr>
          <p:cNvSpPr/>
          <p:nvPr/>
        </p:nvSpPr>
        <p:spPr>
          <a:xfrm>
            <a:off x="7905165" y="4534381"/>
            <a:ext cx="321276" cy="6759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quiz test&#10;&#10;Description automatically generated">
            <a:extLst>
              <a:ext uri="{FF2B5EF4-FFF2-40B4-BE49-F238E27FC236}">
                <a16:creationId xmlns:a16="http://schemas.microsoft.com/office/drawing/2014/main" id="{9F289980-EAEE-F6E9-9B20-3C13851A2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1060" y="2370628"/>
            <a:ext cx="3257035" cy="33575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703B09-32EA-6DB4-3115-A942939ADE1E}"/>
              </a:ext>
            </a:extLst>
          </p:cNvPr>
          <p:cNvSpPr txBox="1"/>
          <p:nvPr/>
        </p:nvSpPr>
        <p:spPr>
          <a:xfrm>
            <a:off x="190430" y="2458996"/>
            <a:ext cx="78753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To review your settings, click the three-dot menu on the “assignments” page and choose “Assignment Groups Weight”. Note that Canvas allows your total to exceed 100%</a:t>
            </a:r>
          </a:p>
          <a:p>
            <a:endParaRPr lang="en-US" sz="24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42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0125D-56FD-F11E-88E9-FA917420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26F17-070B-6A7A-5462-D10E51920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Canvas Gradebook will break down overall scores by assignment group and weighted total.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C6B3B1C2-9ED1-B142-EA14-05EBC01D5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7" y="2711196"/>
            <a:ext cx="11961193" cy="279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76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6AA9A6-6257-DAC4-1DC1-412BED708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Tracking Columns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EE83F0-CEB8-36D0-F8FA-AB6592D67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83" y="1920679"/>
            <a:ext cx="5870617" cy="4790661"/>
          </a:xfrm>
        </p:spPr>
        <p:txBody>
          <a:bodyPr/>
          <a:lstStyle/>
          <a:p>
            <a:r>
              <a:rPr lang="en-US" dirty="0"/>
              <a:t>You can use the Canvas Gradebook to track completion (rather than just scores), even for non-assignment categories. For example, let’s say you want the gradebook to display whether or not a student attended an optional event:</a:t>
            </a:r>
          </a:p>
          <a:p>
            <a:r>
              <a:rPr lang="en-US" dirty="0"/>
              <a:t>1. Create a “no submission assignment” (Assignments </a:t>
            </a:r>
            <a:r>
              <a:rPr lang="en-US" dirty="0">
                <a:sym typeface="Wingdings" pitchFamily="2" charset="2"/>
              </a:rPr>
              <a:t> +Assignment).</a:t>
            </a:r>
          </a:p>
          <a:p>
            <a:r>
              <a:rPr lang="en-US" dirty="0">
                <a:sym typeface="Wingdings" pitchFamily="2" charset="2"/>
              </a:rPr>
              <a:t>2. Choose “Complete / Incomplete in “Display Grade as”.</a:t>
            </a:r>
          </a:p>
          <a:p>
            <a:r>
              <a:rPr lang="en-US" dirty="0"/>
              <a:t>3. Select “No submission” for submission type.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1ACE405-D6B7-039C-17D2-65E95B34F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361" y="0"/>
            <a:ext cx="5330639" cy="68580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E2682D60-A9B8-C9AC-F96F-56EF41B02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443" y="2204032"/>
            <a:ext cx="2971800" cy="33274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23953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F8FA2-C6F1-7C35-3164-B5287905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9383"/>
            <a:ext cx="10515600" cy="1325563"/>
          </a:xfrm>
        </p:spPr>
        <p:txBody>
          <a:bodyPr/>
          <a:lstStyle/>
          <a:p>
            <a:r>
              <a:rPr lang="en-US" dirty="0"/>
              <a:t>How to display course grades as letters</a:t>
            </a:r>
          </a:p>
        </p:txBody>
      </p:sp>
      <p:pic>
        <p:nvPicPr>
          <p:cNvPr id="5" name="Content Placeholder 4" descr="A screenshot of a course details&#10;&#10;Description automatically generated">
            <a:extLst>
              <a:ext uri="{FF2B5EF4-FFF2-40B4-BE49-F238E27FC236}">
                <a16:creationId xmlns:a16="http://schemas.microsoft.com/office/drawing/2014/main" id="{4446ABD2-B5B2-F999-43B0-501259044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6581" y="2168486"/>
            <a:ext cx="4337308" cy="38536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6ECFBC-BD8B-45B0-B443-EAB5415224D4}"/>
              </a:ext>
            </a:extLst>
          </p:cNvPr>
          <p:cNvSpPr txBox="1"/>
          <p:nvPr/>
        </p:nvSpPr>
        <p:spPr>
          <a:xfrm>
            <a:off x="259704" y="1086808"/>
            <a:ext cx="10994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venir Book" panose="02000503020000020003" pitchFamily="2" charset="0"/>
              </a:rPr>
              <a:t>In “Settings” </a:t>
            </a:r>
            <a:r>
              <a:rPr lang="en-US" sz="2400" dirty="0">
                <a:latin typeface="Avenir Book" panose="02000503020000020003" pitchFamily="2" charset="0"/>
                <a:sym typeface="Wingdings" pitchFamily="2" charset="2"/>
              </a:rPr>
              <a:t> “Course Details”</a:t>
            </a:r>
          </a:p>
          <a:p>
            <a:r>
              <a:rPr lang="en-US" sz="2400" dirty="0">
                <a:latin typeface="Avenir Book" panose="02000503020000020003" pitchFamily="2" charset="0"/>
                <a:sym typeface="Wingdings" pitchFamily="2" charset="2"/>
              </a:rPr>
              <a:t>Scroll down and check the box “Enable course grading scheme”</a:t>
            </a:r>
            <a:endParaRPr lang="en-US" sz="2400" dirty="0">
              <a:latin typeface="Avenir Book" panose="02000503020000020003" pitchFamily="2" charset="0"/>
            </a:endParaRPr>
          </a:p>
        </p:txBody>
      </p:sp>
      <p:pic>
        <p:nvPicPr>
          <p:cNvPr id="8" name="Picture 7" descr="A screenshot of a phone&#10;&#10;Description automatically generated">
            <a:extLst>
              <a:ext uri="{FF2B5EF4-FFF2-40B4-BE49-F238E27FC236}">
                <a16:creationId xmlns:a16="http://schemas.microsoft.com/office/drawing/2014/main" id="{A0A36721-5492-CA1D-4E3F-703A20910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111" y="2153269"/>
            <a:ext cx="5766720" cy="118581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BBE80B2-75C7-9AD9-03A2-463AF817BF46}"/>
              </a:ext>
            </a:extLst>
          </p:cNvPr>
          <p:cNvSpPr/>
          <p:nvPr/>
        </p:nvSpPr>
        <p:spPr>
          <a:xfrm>
            <a:off x="5937336" y="2362344"/>
            <a:ext cx="4331129" cy="5525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079C14-2996-EE7A-4AD5-FE1E9DD0A3A7}"/>
              </a:ext>
            </a:extLst>
          </p:cNvPr>
          <p:cNvSpPr/>
          <p:nvPr/>
        </p:nvSpPr>
        <p:spPr>
          <a:xfrm>
            <a:off x="1711345" y="2168487"/>
            <a:ext cx="1321322" cy="4039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6F41308-B644-584E-CE0D-BF5AC45B915F}"/>
              </a:ext>
            </a:extLst>
          </p:cNvPr>
          <p:cNvSpPr/>
          <p:nvPr/>
        </p:nvSpPr>
        <p:spPr>
          <a:xfrm>
            <a:off x="386261" y="5476904"/>
            <a:ext cx="1437504" cy="5024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screenshot of a phone&#10;&#10;Description automatically generated">
            <a:extLst>
              <a:ext uri="{FF2B5EF4-FFF2-40B4-BE49-F238E27FC236}">
                <a16:creationId xmlns:a16="http://schemas.microsoft.com/office/drawing/2014/main" id="{0F1C8247-0019-A27B-0521-DB06968F2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542" y="3913038"/>
            <a:ext cx="6051458" cy="1417179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3C155D11-C4C5-1F8E-0914-2DFF21C6100D}"/>
              </a:ext>
            </a:extLst>
          </p:cNvPr>
          <p:cNvSpPr/>
          <p:nvPr/>
        </p:nvSpPr>
        <p:spPr>
          <a:xfrm>
            <a:off x="10515600" y="4259206"/>
            <a:ext cx="1604353" cy="7248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6CCD44-8382-211E-6203-481607DBBFB4}"/>
              </a:ext>
            </a:extLst>
          </p:cNvPr>
          <p:cNvSpPr txBox="1"/>
          <p:nvPr/>
        </p:nvSpPr>
        <p:spPr>
          <a:xfrm>
            <a:off x="5257800" y="5563868"/>
            <a:ext cx="5157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Avenir Book" panose="02000503020000020003" pitchFamily="2" charset="0"/>
              </a:rPr>
              <a:t>Be sure to click “Update Course Details” when you are done.</a:t>
            </a:r>
          </a:p>
        </p:txBody>
      </p:sp>
    </p:spTree>
    <p:extLst>
      <p:ext uri="{BB962C8B-B14F-4D97-AF65-F5344CB8AC3E}">
        <p14:creationId xmlns:p14="http://schemas.microsoft.com/office/powerpoint/2010/main" val="3295763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BDA8-8A1F-AB0D-3085-722EBC1F4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014"/>
            <a:ext cx="11353800" cy="1325563"/>
          </a:xfrm>
        </p:spPr>
        <p:txBody>
          <a:bodyPr/>
          <a:lstStyle/>
          <a:p>
            <a:r>
              <a:rPr lang="en-US" dirty="0"/>
              <a:t>Don’t forget to make grades visible to students</a:t>
            </a:r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912F4570-48D8-351B-23C6-63D1C4BA3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494"/>
          <a:stretch/>
        </p:blipFill>
        <p:spPr>
          <a:xfrm>
            <a:off x="566379" y="1458913"/>
            <a:ext cx="2151421" cy="510466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E08793-B7A5-C9EF-E5E6-B6937282F11E}"/>
              </a:ext>
            </a:extLst>
          </p:cNvPr>
          <p:cNvSpPr txBox="1"/>
          <p:nvPr/>
        </p:nvSpPr>
        <p:spPr>
          <a:xfrm>
            <a:off x="2717801" y="2755900"/>
            <a:ext cx="2151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Students can’t see their grades if this symbol is shown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AF5B0A6-B759-8C56-6F33-9A2FC18C35E0}"/>
              </a:ext>
            </a:extLst>
          </p:cNvPr>
          <p:cNvSpPr/>
          <p:nvPr/>
        </p:nvSpPr>
        <p:spPr>
          <a:xfrm>
            <a:off x="2134972" y="2755900"/>
            <a:ext cx="481227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81E7A4-2A28-A205-8357-E337D91B568C}"/>
              </a:ext>
            </a:extLst>
          </p:cNvPr>
          <p:cNvSpPr txBox="1"/>
          <p:nvPr/>
        </p:nvSpPr>
        <p:spPr>
          <a:xfrm>
            <a:off x="5347252" y="1069073"/>
            <a:ext cx="5473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Go to Settings </a:t>
            </a:r>
            <a:r>
              <a:rPr lang="en-US" dirty="0">
                <a:latin typeface="Avenir Book" panose="02000503020000020003" pitchFamily="2" charset="0"/>
                <a:sym typeface="Wingdings" pitchFamily="2" charset="2"/>
              </a:rPr>
              <a:t> Navigation and drag “Grades” up to the course navigation area:</a:t>
            </a:r>
            <a:endParaRPr lang="en-US" dirty="0">
              <a:latin typeface="Avenir Book" panose="02000503020000020003" pitchFamily="2" charset="0"/>
            </a:endParaRPr>
          </a:p>
        </p:txBody>
      </p:sp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82C1F3D3-A2F4-0A41-14A5-039621B1A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223" y="2394636"/>
            <a:ext cx="3155097" cy="2939364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CCCF9AFD-2AD2-07B4-EC32-1AF91A62E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544" y="2403566"/>
            <a:ext cx="3551069" cy="2939364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A7FF01C-EB09-DFE9-0389-9F60D141F268}"/>
              </a:ext>
            </a:extLst>
          </p:cNvPr>
          <p:cNvCxnSpPr/>
          <p:nvPr/>
        </p:nvCxnSpPr>
        <p:spPr>
          <a:xfrm flipV="1">
            <a:off x="7899400" y="3784600"/>
            <a:ext cx="457200" cy="4064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256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4" y="1673330"/>
            <a:ext cx="11709819" cy="4197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Canvas has multiple ways to communicate with students: announcements, discussions, inbox, chat, new analytics.</a:t>
            </a:r>
          </a:p>
          <a:p>
            <a:r>
              <a:rPr lang="en-US" dirty="0">
                <a:hlinkClick r:id="rId2"/>
              </a:rPr>
              <a:t>Announcements</a:t>
            </a:r>
            <a:r>
              <a:rPr lang="en-US" dirty="0"/>
              <a:t> help you reach a large number of students at once</a:t>
            </a:r>
          </a:p>
          <a:p>
            <a:r>
              <a:rPr lang="en-US" dirty="0">
                <a:hlinkClick r:id="rId3"/>
              </a:rPr>
              <a:t>Discussions</a:t>
            </a:r>
            <a:r>
              <a:rPr lang="en-US" dirty="0"/>
              <a:t> within Canvas provide an integrated system for you and your students to start and contribute to discussion topics.</a:t>
            </a:r>
          </a:p>
          <a:p>
            <a:r>
              <a:rPr lang="en-US" dirty="0">
                <a:hlinkClick r:id="rId4"/>
              </a:rPr>
              <a:t>Canvas Conversations</a:t>
            </a:r>
            <a:r>
              <a:rPr lang="en-US" dirty="0"/>
              <a:t> uses the Inbox/Messages within the Global Navigation area to deliver and send messages in multiple formats between instructors and students – send to one or all students.</a:t>
            </a:r>
          </a:p>
          <a:p>
            <a:r>
              <a:rPr lang="en-US" dirty="0"/>
              <a:t>New Analytics can be used to communicate to students who are missing an assignment, scored poorly (or well), etc.</a:t>
            </a:r>
          </a:p>
          <a:p>
            <a:pPr marL="0" indent="0">
              <a:buNone/>
            </a:pPr>
            <a:r>
              <a:rPr lang="en-US" b="1" i="1" dirty="0"/>
              <a:t>Be sure to tell students how you will communicate with them and what notification settings they should use.</a:t>
            </a:r>
          </a:p>
        </p:txBody>
      </p:sp>
    </p:spTree>
    <p:extLst>
      <p:ext uri="{BB962C8B-B14F-4D97-AF65-F5344CB8AC3E}">
        <p14:creationId xmlns:p14="http://schemas.microsoft.com/office/powerpoint/2010/main" val="817891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2B4B7-8094-0E7D-48C9-B3273C45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Communicating Through the Gradebook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A7323-A1D5-A139-7CF9-950272EF7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03" y="1565137"/>
            <a:ext cx="4892749" cy="4197488"/>
          </a:xfrm>
        </p:spPr>
        <p:txBody>
          <a:bodyPr>
            <a:normAutofit/>
          </a:bodyPr>
          <a:lstStyle/>
          <a:p>
            <a:r>
              <a:rPr lang="en-US" dirty="0"/>
              <a:t>You can message specific students via the course gradebook: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gradebook, hover over the right-hand corner of the assignment and click on the three dots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Select “Message Students Who”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From there, select which students to message…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E11D5E-AB2E-4B2B-7C2D-C44801AC2554}"/>
              </a:ext>
            </a:extLst>
          </p:cNvPr>
          <p:cNvGrpSpPr/>
          <p:nvPr/>
        </p:nvGrpSpPr>
        <p:grpSpPr>
          <a:xfrm>
            <a:off x="6453962" y="1667507"/>
            <a:ext cx="5335211" cy="701749"/>
            <a:chOff x="6453962" y="1667507"/>
            <a:chExt cx="5335211" cy="7017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DCE29B7-6B16-D0E1-230E-E04A201DE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34" t="15116" b="14043"/>
            <a:stretch>
              <a:fillRect/>
            </a:stretch>
          </p:blipFill>
          <p:spPr>
            <a:xfrm>
              <a:off x="6453962" y="1667507"/>
              <a:ext cx="5335211" cy="701749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8CD96AF-1EC5-1B18-00E9-0403587E1ACC}"/>
                </a:ext>
              </a:extLst>
            </p:cNvPr>
            <p:cNvSpPr/>
            <p:nvPr/>
          </p:nvSpPr>
          <p:spPr>
            <a:xfrm>
              <a:off x="9649473" y="1667507"/>
              <a:ext cx="425303" cy="66453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63AE0E0-090A-A854-0C7C-0B6180243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233" y="1282114"/>
            <a:ext cx="2735747" cy="34219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441216-A9DC-4E6C-C984-55EEF491E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743" y="1491756"/>
            <a:ext cx="6005745" cy="422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4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When your course is ready to show to students, take a few extra minutes first to view it in Student View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This can help you determine if you have forgotten to publish something, if the content and order are clear,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(Your “Student View” test identity shows up in your course as “Test Student”)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887A8-1186-C057-638D-98F4E4DFF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09" y="3027908"/>
            <a:ext cx="11497981" cy="80218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F50A043-378A-50D6-1DD6-757042912A99}"/>
              </a:ext>
            </a:extLst>
          </p:cNvPr>
          <p:cNvSpPr/>
          <p:nvPr/>
        </p:nvSpPr>
        <p:spPr>
          <a:xfrm>
            <a:off x="9175930" y="3027908"/>
            <a:ext cx="2669060" cy="5525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64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7451-CB25-2FD8-4508-C3437A7F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 Your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BDBA3-907E-9C2F-3F6A-0F083EE5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5" y="1673330"/>
            <a:ext cx="8651865" cy="4197488"/>
          </a:xfrm>
        </p:spPr>
        <p:txBody>
          <a:bodyPr>
            <a:normAutofit/>
          </a:bodyPr>
          <a:lstStyle/>
          <a:p>
            <a:r>
              <a:rPr lang="en-US" dirty="0"/>
              <a:t>Your students won’t be able to interact with any part of your course until you publish the entire course: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Individual items in your modules AND your modules must be published, too.</a:t>
            </a:r>
          </a:p>
          <a:p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C611A21-FE05-B7A0-7B35-0B5D185C9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33" y="2715831"/>
            <a:ext cx="8083378" cy="111303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FD3171E-5743-15C0-5647-67CD5D15B9FF}"/>
              </a:ext>
            </a:extLst>
          </p:cNvPr>
          <p:cNvSpPr/>
          <p:nvPr/>
        </p:nvSpPr>
        <p:spPr>
          <a:xfrm>
            <a:off x="7081452" y="3383451"/>
            <a:ext cx="1772508" cy="5525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877E8CE0-D705-95E6-9548-37385B3E4A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406"/>
          <a:stretch/>
        </p:blipFill>
        <p:spPr>
          <a:xfrm>
            <a:off x="9844902" y="1663377"/>
            <a:ext cx="1772508" cy="36301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5F52BC-43B4-BF13-19FC-80A2485CC95E}"/>
              </a:ext>
            </a:extLst>
          </p:cNvPr>
          <p:cNvSpPr txBox="1"/>
          <p:nvPr/>
        </p:nvSpPr>
        <p:spPr>
          <a:xfrm>
            <a:off x="9583008" y="715468"/>
            <a:ext cx="2296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If there isn’t a green check by it, students can’t see it!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F92E91-A881-DB37-34BD-192B0C28E4E2}"/>
              </a:ext>
            </a:extLst>
          </p:cNvPr>
          <p:cNvSpPr/>
          <p:nvPr/>
        </p:nvSpPr>
        <p:spPr>
          <a:xfrm>
            <a:off x="9106930" y="457196"/>
            <a:ext cx="2891481" cy="534369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73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D599C-9E72-AB9A-09AA-22DB0A157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About Course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86663-18F8-FD55-3653-F1EBC96AA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FERPA is a law that protects student privacy.</a:t>
            </a:r>
          </a:p>
          <a:p>
            <a:endParaRPr lang="en-US" dirty="0"/>
          </a:p>
          <a:p>
            <a:r>
              <a:rPr lang="en-US" dirty="0"/>
              <a:t>You are not allowed to post any material in your Canvas course that contains names and / or images of students who are not enrolled in the course (such as videos you or someone else recorded during the pandemic that students appear in).</a:t>
            </a:r>
          </a:p>
        </p:txBody>
      </p:sp>
    </p:spTree>
    <p:extLst>
      <p:ext uri="{BB962C8B-B14F-4D97-AF65-F5344CB8AC3E}">
        <p14:creationId xmlns:p14="http://schemas.microsoft.com/office/powerpoint/2010/main" val="622432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CCB4B-0DD1-B8EB-E809-600C731A6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D64E0-2C05-5F3F-D695-4916ABD70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5" y="1673330"/>
            <a:ext cx="5638240" cy="4197488"/>
          </a:xfrm>
        </p:spPr>
        <p:txBody>
          <a:bodyPr/>
          <a:lstStyle/>
          <a:p>
            <a:r>
              <a:rPr lang="en-US" dirty="0"/>
              <a:t>Resource page: </a:t>
            </a:r>
            <a:r>
              <a:rPr lang="en-US" dirty="0" err="1"/>
              <a:t>canvas.caltech.edu</a:t>
            </a:r>
            <a:endParaRPr lang="en-US" dirty="0"/>
          </a:p>
          <a:p>
            <a:endParaRPr lang="en-US" dirty="0"/>
          </a:p>
          <a:p>
            <a:r>
              <a:rPr lang="en-US" dirty="0"/>
              <a:t>Course Design Studio:</a:t>
            </a:r>
          </a:p>
          <a:p>
            <a:r>
              <a:rPr lang="en-US" dirty="0">
                <a:hlinkClick r:id="rId2"/>
              </a:rPr>
              <a:t>https://caltech.instructure.com/courses/10143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09EFBC-9D48-B850-CF35-6F2857484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0335" y="226770"/>
            <a:ext cx="6022417" cy="5537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80B700-31AE-0F64-DCBE-9A5E1270B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361" y="3490954"/>
            <a:ext cx="2562606" cy="256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34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E8464-AF40-B39C-2DA2-8823A6438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D90FA-BADF-343B-6F34-612902A0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FA8D2-2252-CCCD-8DE5-1BCE98CD7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95" y="1673330"/>
            <a:ext cx="5638240" cy="4197488"/>
          </a:xfrm>
        </p:spPr>
        <p:txBody>
          <a:bodyPr/>
          <a:lstStyle/>
          <a:p>
            <a:r>
              <a:rPr lang="en-US" dirty="0"/>
              <a:t>In your Canvas course modules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04E515-D0AD-AF7A-37D5-95E34D3FB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874" y="226770"/>
            <a:ext cx="6896910" cy="35721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EF8F3F-71C4-2436-495C-78025F54F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84" y="2444082"/>
            <a:ext cx="5388049" cy="31703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7751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76DBC-7A56-71D1-F27E-BDE0B09CC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C25A6-9FA4-0DC3-77C6-A4B049AE1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57212"/>
      </p:ext>
    </p:extLst>
  </p:cSld>
  <p:clrMapOvr>
    <a:masterClrMapping/>
  </p:clrMapOvr>
</p:sld>
</file>

<file path=ppt/theme/theme1.xml><?xml version="1.0" encoding="utf-8"?>
<a:theme xmlns:a="http://schemas.openxmlformats.org/drawingml/2006/main" name="CTLO Powerpoint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TLO Powerpoint Template" id="{E56A47A1-5EC4-174B-B50D-7D8444EA840F}" vid="{E5D64BC6-885D-324B-90E0-9C45F3897C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CTLO Powerpoint Template</Template>
  <TotalTime>10076</TotalTime>
  <Words>1346</Words>
  <Application>Microsoft Macintosh PowerPoint</Application>
  <PresentationFormat>Widescreen</PresentationFormat>
  <Paragraphs>121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Avenir Book</vt:lpstr>
      <vt:lpstr>Calibri</vt:lpstr>
      <vt:lpstr>Wingdings</vt:lpstr>
      <vt:lpstr>CTLO Powerpoint Template</vt:lpstr>
      <vt:lpstr>Setting Up Your Canvas Course</vt:lpstr>
      <vt:lpstr>Outline</vt:lpstr>
      <vt:lpstr>Canvas Syllabus / Canvas Course Index</vt:lpstr>
      <vt:lpstr>Creating Pages</vt:lpstr>
      <vt:lpstr>Course Home Page / Selection and Design</vt:lpstr>
      <vt:lpstr>Course navigation</vt:lpstr>
      <vt:lpstr>Select a Grade Posting Policy</vt:lpstr>
      <vt:lpstr>Modules and Prerequisites / Requirements</vt:lpstr>
      <vt:lpstr>Assignments</vt:lpstr>
      <vt:lpstr>Weighting Grades</vt:lpstr>
      <vt:lpstr>Weighting Grades</vt:lpstr>
      <vt:lpstr>Dropping Scores</vt:lpstr>
      <vt:lpstr>Repeat the Process</vt:lpstr>
      <vt:lpstr>Gradebook</vt:lpstr>
      <vt:lpstr>Create Tracking Columns</vt:lpstr>
      <vt:lpstr>How to display course grades as letters</vt:lpstr>
      <vt:lpstr>Don’t forget to make grades visible to students</vt:lpstr>
      <vt:lpstr>Communicating</vt:lpstr>
      <vt:lpstr>Communicating Through the Gradebook</vt:lpstr>
      <vt:lpstr>Student View</vt:lpstr>
      <vt:lpstr>Publish Your Course</vt:lpstr>
      <vt:lpstr>A Note About Course Content</vt:lpstr>
      <vt:lpstr>Resources</vt:lpstr>
      <vt:lpstr>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Setting Up Your Canvas Course</dc:title>
  <dc:creator>Bryant, Jasmine R.</dc:creator>
  <cp:lastModifiedBy>Bryant, Jasmine R.</cp:lastModifiedBy>
  <cp:revision>23</cp:revision>
  <dcterms:created xsi:type="dcterms:W3CDTF">2024-02-12T20:51:44Z</dcterms:created>
  <dcterms:modified xsi:type="dcterms:W3CDTF">2026-09-22T19:44:56Z</dcterms:modified>
</cp:coreProperties>
</file>