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3"/>
  </p:notesMasterIdLst>
  <p:sldIdLst>
    <p:sldId id="1142" r:id="rId3"/>
    <p:sldId id="1141" r:id="rId4"/>
    <p:sldId id="1139" r:id="rId5"/>
    <p:sldId id="1143" r:id="rId6"/>
    <p:sldId id="1147" r:id="rId7"/>
    <p:sldId id="1144" r:id="rId8"/>
    <p:sldId id="1145" r:id="rId9"/>
    <p:sldId id="1159" r:id="rId10"/>
    <p:sldId id="1148" r:id="rId11"/>
    <p:sldId id="1151" r:id="rId12"/>
    <p:sldId id="1152" r:id="rId13"/>
    <p:sldId id="1150" r:id="rId14"/>
    <p:sldId id="1153" r:id="rId15"/>
    <p:sldId id="1154" r:id="rId16"/>
    <p:sldId id="1155" r:id="rId17"/>
    <p:sldId id="1140" r:id="rId18"/>
    <p:sldId id="1156" r:id="rId19"/>
    <p:sldId id="1157" r:id="rId20"/>
    <p:sldId id="1158" r:id="rId21"/>
    <p:sldId id="116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18"/>
    <p:restoredTop sz="93572"/>
  </p:normalViewPr>
  <p:slideViewPr>
    <p:cSldViewPr snapToGrid="0">
      <p:cViewPr varScale="1">
        <p:scale>
          <a:sx n="99" d="100"/>
          <a:sy n="99" d="100"/>
        </p:scale>
        <p:origin x="192" y="896"/>
      </p:cViewPr>
      <p:guideLst/>
    </p:cSldViewPr>
  </p:slideViewPr>
  <p:notesTextViewPr>
    <p:cViewPr>
      <p:scale>
        <a:sx n="1" d="1"/>
        <a:sy n="1" d="1"/>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6FAE81-AED5-134C-8C5A-8A00836AC59C}" type="datetimeFigureOut">
              <a:rPr lang="en-US" smtClean="0"/>
              <a:t>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E6162-71F0-6546-9383-727B8ADC31ED}" type="slidenum">
              <a:rPr lang="en-US" smtClean="0"/>
              <a:t>‹#›</a:t>
            </a:fld>
            <a:endParaRPr lang="en-US"/>
          </a:p>
        </p:txBody>
      </p:sp>
    </p:spTree>
    <p:extLst>
      <p:ext uri="{BB962C8B-B14F-4D97-AF65-F5344CB8AC3E}">
        <p14:creationId xmlns:p14="http://schemas.microsoft.com/office/powerpoint/2010/main" val="2501271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a:t>
            </a:fld>
            <a:endParaRPr lang="en-US"/>
          </a:p>
        </p:txBody>
      </p:sp>
    </p:spTree>
    <p:extLst>
      <p:ext uri="{BB962C8B-B14F-4D97-AF65-F5344CB8AC3E}">
        <p14:creationId xmlns:p14="http://schemas.microsoft.com/office/powerpoint/2010/main" val="1788840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2</a:t>
            </a:fld>
            <a:endParaRPr lang="en-US"/>
          </a:p>
        </p:txBody>
      </p:sp>
    </p:spTree>
    <p:extLst>
      <p:ext uri="{BB962C8B-B14F-4D97-AF65-F5344CB8AC3E}">
        <p14:creationId xmlns:p14="http://schemas.microsoft.com/office/powerpoint/2010/main" val="1677920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3</a:t>
            </a:fld>
            <a:endParaRPr lang="en-US"/>
          </a:p>
        </p:txBody>
      </p:sp>
    </p:spTree>
    <p:extLst>
      <p:ext uri="{BB962C8B-B14F-4D97-AF65-F5344CB8AC3E}">
        <p14:creationId xmlns:p14="http://schemas.microsoft.com/office/powerpoint/2010/main" val="2890112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4</a:t>
            </a:fld>
            <a:endParaRPr lang="en-US"/>
          </a:p>
        </p:txBody>
      </p:sp>
    </p:spTree>
    <p:extLst>
      <p:ext uri="{BB962C8B-B14F-4D97-AF65-F5344CB8AC3E}">
        <p14:creationId xmlns:p14="http://schemas.microsoft.com/office/powerpoint/2010/main" val="1585254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5</a:t>
            </a:fld>
            <a:endParaRPr lang="en-US"/>
          </a:p>
        </p:txBody>
      </p:sp>
    </p:spTree>
    <p:extLst>
      <p:ext uri="{BB962C8B-B14F-4D97-AF65-F5344CB8AC3E}">
        <p14:creationId xmlns:p14="http://schemas.microsoft.com/office/powerpoint/2010/main" val="4098348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6</a:t>
            </a:fld>
            <a:endParaRPr lang="en-US"/>
          </a:p>
        </p:txBody>
      </p:sp>
    </p:spTree>
    <p:extLst>
      <p:ext uri="{BB962C8B-B14F-4D97-AF65-F5344CB8AC3E}">
        <p14:creationId xmlns:p14="http://schemas.microsoft.com/office/powerpoint/2010/main" val="2559893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7</a:t>
            </a:fld>
            <a:endParaRPr lang="en-US"/>
          </a:p>
        </p:txBody>
      </p:sp>
    </p:spTree>
    <p:extLst>
      <p:ext uri="{BB962C8B-B14F-4D97-AF65-F5344CB8AC3E}">
        <p14:creationId xmlns:p14="http://schemas.microsoft.com/office/powerpoint/2010/main" val="2025053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8</a:t>
            </a:fld>
            <a:endParaRPr lang="en-US"/>
          </a:p>
        </p:txBody>
      </p:sp>
    </p:spTree>
    <p:extLst>
      <p:ext uri="{BB962C8B-B14F-4D97-AF65-F5344CB8AC3E}">
        <p14:creationId xmlns:p14="http://schemas.microsoft.com/office/powerpoint/2010/main" val="3985153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9</a:t>
            </a:fld>
            <a:endParaRPr lang="en-US"/>
          </a:p>
        </p:txBody>
      </p:sp>
    </p:spTree>
    <p:extLst>
      <p:ext uri="{BB962C8B-B14F-4D97-AF65-F5344CB8AC3E}">
        <p14:creationId xmlns:p14="http://schemas.microsoft.com/office/powerpoint/2010/main" val="3044908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10</a:t>
            </a:fld>
            <a:endParaRPr lang="en-US"/>
          </a:p>
        </p:txBody>
      </p:sp>
    </p:spTree>
    <p:extLst>
      <p:ext uri="{BB962C8B-B14F-4D97-AF65-F5344CB8AC3E}">
        <p14:creationId xmlns:p14="http://schemas.microsoft.com/office/powerpoint/2010/main" val="1151127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11</a:t>
            </a:fld>
            <a:endParaRPr lang="en-US"/>
          </a:p>
        </p:txBody>
      </p:sp>
    </p:spTree>
    <p:extLst>
      <p:ext uri="{BB962C8B-B14F-4D97-AF65-F5344CB8AC3E}">
        <p14:creationId xmlns:p14="http://schemas.microsoft.com/office/powerpoint/2010/main" val="995518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12</a:t>
            </a:fld>
            <a:endParaRPr lang="en-US"/>
          </a:p>
        </p:txBody>
      </p:sp>
    </p:spTree>
    <p:extLst>
      <p:ext uri="{BB962C8B-B14F-4D97-AF65-F5344CB8AC3E}">
        <p14:creationId xmlns:p14="http://schemas.microsoft.com/office/powerpoint/2010/main" val="2044878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13</a:t>
            </a:fld>
            <a:endParaRPr lang="en-US"/>
          </a:p>
        </p:txBody>
      </p:sp>
    </p:spTree>
    <p:extLst>
      <p:ext uri="{BB962C8B-B14F-4D97-AF65-F5344CB8AC3E}">
        <p14:creationId xmlns:p14="http://schemas.microsoft.com/office/powerpoint/2010/main" val="714831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14</a:t>
            </a:fld>
            <a:endParaRPr lang="en-US"/>
          </a:p>
        </p:txBody>
      </p:sp>
    </p:spTree>
    <p:extLst>
      <p:ext uri="{BB962C8B-B14F-4D97-AF65-F5344CB8AC3E}">
        <p14:creationId xmlns:p14="http://schemas.microsoft.com/office/powerpoint/2010/main" val="3443384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15</a:t>
            </a:fld>
            <a:endParaRPr lang="en-US"/>
          </a:p>
        </p:txBody>
      </p:sp>
    </p:spTree>
    <p:extLst>
      <p:ext uri="{BB962C8B-B14F-4D97-AF65-F5344CB8AC3E}">
        <p14:creationId xmlns:p14="http://schemas.microsoft.com/office/powerpoint/2010/main" val="1380952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16</a:t>
            </a:fld>
            <a:endParaRPr lang="en-US"/>
          </a:p>
        </p:txBody>
      </p:sp>
    </p:spTree>
    <p:extLst>
      <p:ext uri="{BB962C8B-B14F-4D97-AF65-F5344CB8AC3E}">
        <p14:creationId xmlns:p14="http://schemas.microsoft.com/office/powerpoint/2010/main" val="1603742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17</a:t>
            </a:fld>
            <a:endParaRPr lang="en-US"/>
          </a:p>
        </p:txBody>
      </p:sp>
    </p:spTree>
    <p:extLst>
      <p:ext uri="{BB962C8B-B14F-4D97-AF65-F5344CB8AC3E}">
        <p14:creationId xmlns:p14="http://schemas.microsoft.com/office/powerpoint/2010/main" val="4189437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18</a:t>
            </a:fld>
            <a:endParaRPr lang="en-US"/>
          </a:p>
        </p:txBody>
      </p:sp>
    </p:spTree>
    <p:extLst>
      <p:ext uri="{BB962C8B-B14F-4D97-AF65-F5344CB8AC3E}">
        <p14:creationId xmlns:p14="http://schemas.microsoft.com/office/powerpoint/2010/main" val="3207803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19</a:t>
            </a:fld>
            <a:endParaRPr lang="en-US"/>
          </a:p>
        </p:txBody>
      </p:sp>
    </p:spTree>
    <p:extLst>
      <p:ext uri="{BB962C8B-B14F-4D97-AF65-F5344CB8AC3E}">
        <p14:creationId xmlns:p14="http://schemas.microsoft.com/office/powerpoint/2010/main" val="458119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3E6162-71F0-6546-9383-727B8ADC31ED}" type="slidenum">
              <a:rPr lang="en-US" smtClean="0"/>
              <a:t>20</a:t>
            </a:fld>
            <a:endParaRPr lang="en-US"/>
          </a:p>
        </p:txBody>
      </p:sp>
    </p:spTree>
    <p:extLst>
      <p:ext uri="{BB962C8B-B14F-4D97-AF65-F5344CB8AC3E}">
        <p14:creationId xmlns:p14="http://schemas.microsoft.com/office/powerpoint/2010/main" val="3459649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683A-E22A-DD70-9E8F-B3E4619420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94655F2-0F09-10BD-0A63-96F602F4BF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597B89-8585-95C4-A6EB-A022F4EB4681}"/>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5" name="Footer Placeholder 4">
            <a:extLst>
              <a:ext uri="{FF2B5EF4-FFF2-40B4-BE49-F238E27FC236}">
                <a16:creationId xmlns:a16="http://schemas.microsoft.com/office/drawing/2014/main" id="{80FDAEDC-AF7C-C738-A064-9E86BCCADA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F7FCDB9-1515-1D05-F257-F0FA2AF58FD6}"/>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244893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55EB-1891-7D0D-1E46-0D240D4F280A}"/>
              </a:ext>
            </a:extLst>
          </p:cNvPr>
          <p:cNvSpPr>
            <a:spLocks noGrp="1"/>
          </p:cNvSpPr>
          <p:nvPr>
            <p:ph type="title"/>
          </p:nvPr>
        </p:nvSpPr>
        <p:spPr>
          <a:xfrm>
            <a:off x="277090" y="0"/>
            <a:ext cx="10327961" cy="1325563"/>
          </a:xfrm>
        </p:spPr>
        <p:txBody>
          <a:bodyPr/>
          <a:lstStyle>
            <a:lvl1pPr>
              <a:defRPr>
                <a:latin typeface="Avenir Book" panose="02000503020000020003"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F58BD39-C362-6F77-A8A3-724851DBA6D2}"/>
              </a:ext>
            </a:extLst>
          </p:cNvPr>
          <p:cNvSpPr>
            <a:spLocks noGrp="1"/>
          </p:cNvSpPr>
          <p:nvPr>
            <p:ph idx="1"/>
          </p:nvPr>
        </p:nvSpPr>
        <p:spPr/>
        <p:txBody>
          <a:bodyPr>
            <a:normAutofit/>
          </a:bodyPr>
          <a:lstStyle>
            <a:lvl1pPr>
              <a:defRPr sz="2800">
                <a:latin typeface="Avenir Book" panose="02000503020000020003" pitchFamily="2" charset="0"/>
                <a:cs typeface="Aharoni" panose="02010803020104030203" pitchFamily="2" charset="-79"/>
              </a:defRPr>
            </a:lvl1pPr>
            <a:lvl2pPr>
              <a:defRPr sz="2800">
                <a:latin typeface="Avenir Book" panose="02000503020000020003" pitchFamily="2" charset="0"/>
                <a:cs typeface="Aharoni" panose="02010803020104030203" pitchFamily="2" charset="-79"/>
              </a:defRPr>
            </a:lvl2pPr>
            <a:lvl3pPr>
              <a:defRPr sz="2800">
                <a:latin typeface="Avenir Book" panose="02000503020000020003" pitchFamily="2" charset="0"/>
                <a:cs typeface="Aharoni" panose="02010803020104030203" pitchFamily="2" charset="-79"/>
              </a:defRPr>
            </a:lvl3pPr>
            <a:lvl4pPr>
              <a:defRPr sz="2800">
                <a:latin typeface="Avenir Book" panose="02000503020000020003" pitchFamily="2" charset="0"/>
                <a:cs typeface="Aharoni" panose="02010803020104030203" pitchFamily="2" charset="-79"/>
              </a:defRPr>
            </a:lvl4pPr>
            <a:lvl5pPr>
              <a:defRPr sz="2800">
                <a:latin typeface="Avenir Book" panose="02000503020000020003" pitchFamily="2" charset="0"/>
                <a:cs typeface="Aharoni" panose="02010803020104030203" pitchFamily="2" charset="-79"/>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51015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45D3-0270-6F0C-626E-CDFD39DF9D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AF96DC-E3EF-2DC9-D3D2-70FDC110B1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8F86EE-AC16-5B65-6D5B-3F2414341973}"/>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5" name="Footer Placeholder 4">
            <a:extLst>
              <a:ext uri="{FF2B5EF4-FFF2-40B4-BE49-F238E27FC236}">
                <a16:creationId xmlns:a16="http://schemas.microsoft.com/office/drawing/2014/main" id="{567C219E-DD23-5B8A-61BD-71221EBCF87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D057378-CA7D-85FA-8194-5E0FDC564AD2}"/>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4113494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E141-DBF3-4AC9-785F-0D9E0271F3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D9D640-18AB-6B6F-0143-33AC0118EB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62C6DA-F3C3-A47F-D128-8D5F494F92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0933E2-0899-B5DF-2800-24EB2E880B70}"/>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6" name="Footer Placeholder 5">
            <a:extLst>
              <a:ext uri="{FF2B5EF4-FFF2-40B4-BE49-F238E27FC236}">
                <a16:creationId xmlns:a16="http://schemas.microsoft.com/office/drawing/2014/main" id="{049972F6-495E-DBE3-6C49-8075098FB49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42ADBDF-197F-6EDB-DE0B-769D4EA1BF36}"/>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2412470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D2B3-090D-AA7D-DD1E-376CBE273E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54DCCB-EF03-A166-FCAE-02E5864004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CADD7A-6D4A-2443-1B3E-B45BC05FBB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33662B-976C-AF8F-BFB7-C77F1856AD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AEA060-9FFE-CD15-F6D2-ED7EB88F08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091DB6-D560-670E-9794-8843C37A2F51}"/>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8" name="Footer Placeholder 7">
            <a:extLst>
              <a:ext uri="{FF2B5EF4-FFF2-40B4-BE49-F238E27FC236}">
                <a16:creationId xmlns:a16="http://schemas.microsoft.com/office/drawing/2014/main" id="{0EDFC70A-DF51-E6C9-BC6A-E30F4C6A50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1640F21-0C19-1DB9-C5ED-EA8B84566A6F}"/>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1277280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09E0-C306-E890-18EB-F1A30FA3FB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B56BD0-98B6-D939-0494-668443D95888}"/>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4" name="Footer Placeholder 3">
            <a:extLst>
              <a:ext uri="{FF2B5EF4-FFF2-40B4-BE49-F238E27FC236}">
                <a16:creationId xmlns:a16="http://schemas.microsoft.com/office/drawing/2014/main" id="{5BE9E7A4-0D07-0296-13B3-8F3285A4D02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41B8581-4091-58F2-7F1E-6EEBFE5AC12B}"/>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2740325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05B76-FD02-489A-4900-62A6434EB45E}"/>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3" name="Footer Placeholder 2">
            <a:extLst>
              <a:ext uri="{FF2B5EF4-FFF2-40B4-BE49-F238E27FC236}">
                <a16:creationId xmlns:a16="http://schemas.microsoft.com/office/drawing/2014/main" id="{710A074C-6C5B-40B7-7239-BDD53F8FB1A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FC48F7C-7240-55E1-E099-E21990707B06}"/>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493203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C52B-2066-D397-4689-EFF0807731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69F9B3-F0EF-A1BC-6A4E-83C18219E0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328A71-0EE3-3D1A-1FEE-F9606496D9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70E09E-1681-F651-B78F-5E27BC9E853F}"/>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6" name="Footer Placeholder 5">
            <a:extLst>
              <a:ext uri="{FF2B5EF4-FFF2-40B4-BE49-F238E27FC236}">
                <a16:creationId xmlns:a16="http://schemas.microsoft.com/office/drawing/2014/main" id="{45063F8D-E77C-4283-ABE0-4E165FB67D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4B51261-DEDF-8CC9-2784-764746B4758B}"/>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42102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0D0D-63C6-02E3-45BA-360B8539F4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47D8F8-98F3-076C-68E8-C6471D10D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437B29-2D1C-13D1-FA5B-58B8AB508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B8D802-C177-769D-A7E2-F978FBABD7D4}"/>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6" name="Footer Placeholder 5">
            <a:extLst>
              <a:ext uri="{FF2B5EF4-FFF2-40B4-BE49-F238E27FC236}">
                <a16:creationId xmlns:a16="http://schemas.microsoft.com/office/drawing/2014/main" id="{7CD75130-B556-C6E7-1B1A-DF552E8675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A6B9059-D903-662B-DF24-70465377C416}"/>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2474278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4B917-A121-C964-D400-80FEA74A0E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8007A1-4608-30C0-3F72-F1F81AF4C9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05DC42-CE65-5A97-2E87-F0F2DC1693E0}"/>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5" name="Footer Placeholder 4">
            <a:extLst>
              <a:ext uri="{FF2B5EF4-FFF2-40B4-BE49-F238E27FC236}">
                <a16:creationId xmlns:a16="http://schemas.microsoft.com/office/drawing/2014/main" id="{FB07589D-7FF5-7D2D-A242-49EB829136F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9DE9648-E2A2-8462-7E21-FE0F8C99B4DD}"/>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387403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079066-DB88-B83E-B334-3CDACC543B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01960E-21A2-A1A6-6F32-6601E08AFC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D940F3-8263-4F8C-E8C6-4965DA2B5233}"/>
              </a:ext>
            </a:extLst>
          </p:cNvPr>
          <p:cNvSpPr>
            <a:spLocks noGrp="1"/>
          </p:cNvSpPr>
          <p:nvPr>
            <p:ph type="dt" sz="half" idx="10"/>
          </p:nvPr>
        </p:nvSpPr>
        <p:spPr>
          <a:xfrm>
            <a:off x="838200" y="6356350"/>
            <a:ext cx="2743200" cy="365125"/>
          </a:xfrm>
          <a:prstGeom prst="rect">
            <a:avLst/>
          </a:prstGeom>
        </p:spPr>
        <p:txBody>
          <a:bodyPr/>
          <a:lstStyle/>
          <a:p>
            <a:fld id="{18F3E2F4-090F-B14B-95F2-85056C214ABD}" type="datetimeFigureOut">
              <a:rPr lang="en-US" smtClean="0"/>
              <a:t>1/6/26</a:t>
            </a:fld>
            <a:endParaRPr lang="en-US"/>
          </a:p>
        </p:txBody>
      </p:sp>
      <p:sp>
        <p:nvSpPr>
          <p:cNvPr id="5" name="Footer Placeholder 4">
            <a:extLst>
              <a:ext uri="{FF2B5EF4-FFF2-40B4-BE49-F238E27FC236}">
                <a16:creationId xmlns:a16="http://schemas.microsoft.com/office/drawing/2014/main" id="{43AF71C5-DC3B-7B93-1D0B-174D4DA873D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D77C87B-7CC4-8900-ACF4-2351BD5D2A51}"/>
              </a:ext>
            </a:extLst>
          </p:cNvPr>
          <p:cNvSpPr>
            <a:spLocks noGrp="1"/>
          </p:cNvSpPr>
          <p:nvPr>
            <p:ph type="sldNum" sz="quarter" idx="12"/>
          </p:nvPr>
        </p:nvSpPr>
        <p:spPr>
          <a:xfrm>
            <a:off x="8610600" y="6356350"/>
            <a:ext cx="2743200" cy="365125"/>
          </a:xfrm>
          <a:prstGeom prst="rect">
            <a:avLst/>
          </a:prstGeom>
        </p:spPr>
        <p:txBody>
          <a:bodyPr/>
          <a:lstStyle/>
          <a:p>
            <a:fld id="{6C2455A5-A1B5-504A-9747-887C88D92A49}" type="slidenum">
              <a:rPr lang="en-US" smtClean="0"/>
              <a:t>‹#›</a:t>
            </a:fld>
            <a:endParaRPr lang="en-US"/>
          </a:p>
        </p:txBody>
      </p:sp>
    </p:spTree>
    <p:extLst>
      <p:ext uri="{BB962C8B-B14F-4D97-AF65-F5344CB8AC3E}">
        <p14:creationId xmlns:p14="http://schemas.microsoft.com/office/powerpoint/2010/main" val="1579585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045B2-F7A3-3644-A8FA-F77836A5B6D7}"/>
              </a:ext>
            </a:extLst>
          </p:cNvPr>
          <p:cNvSpPr>
            <a:spLocks noGrp="1"/>
          </p:cNvSpPr>
          <p:nvPr>
            <p:ph type="title"/>
          </p:nvPr>
        </p:nvSpPr>
        <p:spPr/>
        <p:txBody>
          <a:bodyPr anchor="t"/>
          <a:lstStyle/>
          <a:p>
            <a:r>
              <a:rPr lang="en-US" dirty="0"/>
              <a:t>Click to edit Master title style</a:t>
            </a:r>
          </a:p>
        </p:txBody>
      </p:sp>
      <p:sp>
        <p:nvSpPr>
          <p:cNvPr id="3" name="Content Placeholder 2">
            <a:extLst>
              <a:ext uri="{FF2B5EF4-FFF2-40B4-BE49-F238E27FC236}">
                <a16:creationId xmlns:a16="http://schemas.microsoft.com/office/drawing/2014/main" id="{A1B0ED4D-97AD-784B-8448-4A27520F7D66}"/>
              </a:ext>
            </a:extLst>
          </p:cNvPr>
          <p:cNvSpPr>
            <a:spLocks noGrp="1"/>
          </p:cNvSpPr>
          <p:nvPr>
            <p:ph idx="1"/>
          </p:nvPr>
        </p:nvSpPr>
        <p:spPr/>
        <p:txBody>
          <a:body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Tree>
    <p:extLst>
      <p:ext uri="{BB962C8B-B14F-4D97-AF65-F5344CB8AC3E}">
        <p14:creationId xmlns:p14="http://schemas.microsoft.com/office/powerpoint/2010/main" val="2353890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80099C-1146-3F67-568A-35F4800F94D9}"/>
              </a:ext>
            </a:extLst>
          </p:cNvPr>
          <p:cNvSpPr>
            <a:spLocks noGrp="1"/>
          </p:cNvSpPr>
          <p:nvPr>
            <p:ph type="title"/>
          </p:nvPr>
        </p:nvSpPr>
        <p:spPr>
          <a:xfrm>
            <a:off x="139148" y="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8964B33-8F29-8994-B126-741EC2956DDD}"/>
              </a:ext>
            </a:extLst>
          </p:cNvPr>
          <p:cNvSpPr>
            <a:spLocks noGrp="1"/>
          </p:cNvSpPr>
          <p:nvPr>
            <p:ph type="body" idx="1"/>
          </p:nvPr>
        </p:nvSpPr>
        <p:spPr>
          <a:xfrm>
            <a:off x="450574" y="1382023"/>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5864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i="1" kern="1200">
          <a:solidFill>
            <a:schemeClr val="accent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A8C07A-34BF-2F4C-8999-86DDAD58F328}"/>
              </a:ext>
            </a:extLst>
          </p:cNvPr>
          <p:cNvSpPr>
            <a:spLocks noGrp="1"/>
          </p:cNvSpPr>
          <p:nvPr>
            <p:ph type="title"/>
          </p:nvPr>
        </p:nvSpPr>
        <p:spPr>
          <a:xfrm>
            <a:off x="207264" y="575582"/>
            <a:ext cx="10515600" cy="240801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DBED728B-574E-3F44-8EE5-7EF0ECBD0E26}"/>
              </a:ext>
            </a:extLst>
          </p:cNvPr>
          <p:cNvSpPr>
            <a:spLocks noGrp="1"/>
          </p:cNvSpPr>
          <p:nvPr>
            <p:ph type="body" idx="1"/>
          </p:nvPr>
        </p:nvSpPr>
        <p:spPr>
          <a:xfrm>
            <a:off x="838200" y="3172967"/>
            <a:ext cx="10515600" cy="3003995"/>
          </a:xfrm>
          <a:prstGeom prst="rect">
            <a:avLst/>
          </a:prstGeom>
        </p:spPr>
        <p:txBody>
          <a:bodyPr vert="horz" lIns="91440" tIns="45720" rIns="91440" bIns="45720" rtlCol="0">
            <a:normAutofit/>
          </a:body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
        <p:nvSpPr>
          <p:cNvPr id="7" name="Footer Placeholder 4">
            <a:extLst>
              <a:ext uri="{FF2B5EF4-FFF2-40B4-BE49-F238E27FC236}">
                <a16:creationId xmlns:a16="http://schemas.microsoft.com/office/drawing/2014/main" id="{1F14F3CB-8B0C-4040-B05B-1D349934008E}"/>
              </a:ext>
            </a:extLst>
          </p:cNvPr>
          <p:cNvSpPr txBox="1">
            <a:spLocks/>
          </p:cNvSpPr>
          <p:nvPr userDrawn="1"/>
        </p:nvSpPr>
        <p:spPr>
          <a:xfrm>
            <a:off x="97536" y="76200"/>
            <a:ext cx="10094976" cy="365125"/>
          </a:xfrm>
          <a:prstGeom prst="rect">
            <a:avLst/>
          </a:prstGeom>
        </p:spPr>
        <p:txBody>
          <a:bodyPr vert="horz" lIns="91440" tIns="45720" rIns="91440" bIns="45720" rtlCol="0" anchor="ctr"/>
          <a:lstStyle>
            <a:defPPr>
              <a:defRPr lang="en-US"/>
            </a:defPPr>
            <a:lvl1pPr marL="0" algn="l" defTabSz="914400" rtl="0" eaLnBrk="1" latinLnBrk="0" hangingPunct="1">
              <a:defRPr sz="2400" i="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Poll Question</a:t>
            </a:r>
          </a:p>
        </p:txBody>
      </p:sp>
      <p:sp>
        <p:nvSpPr>
          <p:cNvPr id="8" name="TextBox 7">
            <a:extLst>
              <a:ext uri="{FF2B5EF4-FFF2-40B4-BE49-F238E27FC236}">
                <a16:creationId xmlns:a16="http://schemas.microsoft.com/office/drawing/2014/main" id="{A5D190B7-87CD-5244-9A46-F1E0269A35BE}"/>
              </a:ext>
            </a:extLst>
          </p:cNvPr>
          <p:cNvSpPr txBox="1"/>
          <p:nvPr userDrawn="1"/>
        </p:nvSpPr>
        <p:spPr>
          <a:xfrm>
            <a:off x="195072" y="6316652"/>
            <a:ext cx="111465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1" dirty="0">
                <a:solidFill>
                  <a:schemeClr val="accent1"/>
                </a:solidFill>
              </a:rPr>
              <a:t>Respond at </a:t>
            </a:r>
            <a:r>
              <a:rPr lang="en-US" sz="2400" i="1" dirty="0" err="1">
                <a:solidFill>
                  <a:schemeClr val="accent1"/>
                </a:solidFill>
              </a:rPr>
              <a:t>Pollev.com</a:t>
            </a:r>
            <a:r>
              <a:rPr lang="en-US" sz="2400" i="1" dirty="0">
                <a:solidFill>
                  <a:schemeClr val="accent1"/>
                </a:solidFill>
              </a:rPr>
              <a:t>/</a:t>
            </a:r>
            <a:r>
              <a:rPr lang="en-US" sz="2400" i="1" dirty="0" err="1">
                <a:solidFill>
                  <a:schemeClr val="accent1"/>
                </a:solidFill>
              </a:rPr>
              <a:t>bryantchem</a:t>
            </a:r>
            <a:r>
              <a:rPr lang="en-US" sz="2400" i="1" dirty="0">
                <a:solidFill>
                  <a:schemeClr val="accent1"/>
                </a:solidFill>
              </a:rPr>
              <a:t> OR text BRYANTCHEM to 37607 to join</a:t>
            </a:r>
          </a:p>
        </p:txBody>
      </p:sp>
    </p:spTree>
    <p:extLst>
      <p:ext uri="{BB962C8B-B14F-4D97-AF65-F5344CB8AC3E}">
        <p14:creationId xmlns:p14="http://schemas.microsoft.com/office/powerpoint/2010/main" val="151689660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514350" indent="-514350" algn="l" defTabSz="914400" rtl="0" eaLnBrk="1" latinLnBrk="0" hangingPunct="1">
        <a:lnSpc>
          <a:spcPct val="90000"/>
        </a:lnSpc>
        <a:spcBef>
          <a:spcPts val="1000"/>
        </a:spcBef>
        <a:buFont typeface="+mj-lt"/>
        <a:buAutoNum type="alphaUcPeriod"/>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46590-D013-D7A3-2309-7BDAC5C392B5}"/>
              </a:ext>
            </a:extLst>
          </p:cNvPr>
          <p:cNvSpPr>
            <a:spLocks noGrp="1"/>
          </p:cNvSpPr>
          <p:nvPr>
            <p:ph type="ctrTitle"/>
          </p:nvPr>
        </p:nvSpPr>
        <p:spPr/>
        <p:txBody>
          <a:bodyPr/>
          <a:lstStyle/>
          <a:p>
            <a:r>
              <a:rPr lang="en-US" dirty="0"/>
              <a:t>Getting Started with Gradescope</a:t>
            </a:r>
          </a:p>
        </p:txBody>
      </p:sp>
      <p:sp>
        <p:nvSpPr>
          <p:cNvPr id="3" name="Subtitle 2">
            <a:extLst>
              <a:ext uri="{FF2B5EF4-FFF2-40B4-BE49-F238E27FC236}">
                <a16:creationId xmlns:a16="http://schemas.microsoft.com/office/drawing/2014/main" id="{847048D0-8AC2-B812-F7B0-9D2DA66D2F79}"/>
              </a:ext>
            </a:extLst>
          </p:cNvPr>
          <p:cNvSpPr>
            <a:spLocks noGrp="1"/>
          </p:cNvSpPr>
          <p:nvPr>
            <p:ph type="subTitle" idx="1"/>
          </p:nvPr>
        </p:nvSpPr>
        <p:spPr/>
        <p:txBody>
          <a:bodyPr/>
          <a:lstStyle/>
          <a:p>
            <a:r>
              <a:rPr lang="en-US" dirty="0"/>
              <a:t>Dr. Jasmine Bryant</a:t>
            </a:r>
            <a:r>
              <a:rPr lang="en-US"/>
              <a:t>, Director, CTLO</a:t>
            </a:r>
            <a:endParaRPr lang="en-US" dirty="0"/>
          </a:p>
        </p:txBody>
      </p:sp>
    </p:spTree>
    <p:extLst>
      <p:ext uri="{BB962C8B-B14F-4D97-AF65-F5344CB8AC3E}">
        <p14:creationId xmlns:p14="http://schemas.microsoft.com/office/powerpoint/2010/main" val="3701015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10CB-3A91-5976-B508-F17D6B362FD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A472991-8CB5-5D07-6F1D-14BD5FBFA89F}"/>
              </a:ext>
            </a:extLst>
          </p:cNvPr>
          <p:cNvSpPr>
            <a:spLocks noGrp="1"/>
          </p:cNvSpPr>
          <p:nvPr>
            <p:ph idx="1"/>
          </p:nvPr>
        </p:nvSpPr>
        <p:spPr/>
        <p:txBody>
          <a:bodyPr/>
          <a:lstStyle/>
          <a:p>
            <a:pPr marL="0" indent="0">
              <a:buNone/>
            </a:pPr>
            <a:r>
              <a:rPr lang="en-US" dirty="0"/>
              <a:t>Connecting to Canvas</a:t>
            </a:r>
          </a:p>
          <a:p>
            <a:pPr marL="0" indent="0">
              <a:buNone/>
            </a:pPr>
            <a:r>
              <a:rPr lang="en-US" dirty="0"/>
              <a:t>Creating assignments</a:t>
            </a:r>
          </a:p>
          <a:p>
            <a:pPr marL="457200" lvl="1" indent="0">
              <a:buNone/>
            </a:pPr>
            <a:r>
              <a:rPr lang="en-US" dirty="0"/>
              <a:t>template</a:t>
            </a:r>
          </a:p>
          <a:p>
            <a:pPr marL="457200" lvl="1" indent="0">
              <a:buNone/>
            </a:pPr>
            <a:r>
              <a:rPr lang="en-US" dirty="0"/>
              <a:t>student submission</a:t>
            </a:r>
          </a:p>
          <a:p>
            <a:pPr marL="0" indent="0">
              <a:buNone/>
            </a:pPr>
            <a:r>
              <a:rPr lang="en-US" dirty="0"/>
              <a:t>Grading tips and tricks</a:t>
            </a:r>
          </a:p>
        </p:txBody>
      </p:sp>
    </p:spTree>
    <p:extLst>
      <p:ext uri="{BB962C8B-B14F-4D97-AF65-F5344CB8AC3E}">
        <p14:creationId xmlns:p14="http://schemas.microsoft.com/office/powerpoint/2010/main" val="3237289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C47E4-7D85-B6CA-D0B0-842F12DE0A2D}"/>
              </a:ext>
            </a:extLst>
          </p:cNvPr>
          <p:cNvSpPr>
            <a:spLocks noGrp="1"/>
          </p:cNvSpPr>
          <p:nvPr>
            <p:ph type="title"/>
          </p:nvPr>
        </p:nvSpPr>
        <p:spPr/>
        <p:txBody>
          <a:bodyPr/>
          <a:lstStyle/>
          <a:p>
            <a:r>
              <a:rPr lang="en-US" dirty="0"/>
              <a:t>Introduction to </a:t>
            </a:r>
            <a:r>
              <a:rPr lang="en-US" dirty="0" err="1"/>
              <a:t>Gradescope</a:t>
            </a:r>
            <a:endParaRPr lang="en-US" dirty="0"/>
          </a:p>
        </p:txBody>
      </p:sp>
      <p:sp>
        <p:nvSpPr>
          <p:cNvPr id="3" name="Content Placeholder 2">
            <a:extLst>
              <a:ext uri="{FF2B5EF4-FFF2-40B4-BE49-F238E27FC236}">
                <a16:creationId xmlns:a16="http://schemas.microsoft.com/office/drawing/2014/main" id="{D91AB96B-71AA-BDDC-4633-FC0CC5ACF9D9}"/>
              </a:ext>
            </a:extLst>
          </p:cNvPr>
          <p:cNvSpPr>
            <a:spLocks noGrp="1"/>
          </p:cNvSpPr>
          <p:nvPr>
            <p:ph idx="1"/>
          </p:nvPr>
        </p:nvSpPr>
        <p:spPr>
          <a:xfrm>
            <a:off x="428803" y="1325562"/>
            <a:ext cx="4110540" cy="4846637"/>
          </a:xfrm>
        </p:spPr>
        <p:txBody>
          <a:bodyPr>
            <a:normAutofit/>
          </a:bodyPr>
          <a:lstStyle/>
          <a:p>
            <a:pPr marL="0" indent="0">
              <a:buNone/>
            </a:pPr>
            <a:r>
              <a:rPr lang="en-US" dirty="0"/>
              <a:t>Gradescope is a grading tool ideally suited for grading quizzes, exams, problems sets, and coding assignments.</a:t>
            </a:r>
          </a:p>
          <a:p>
            <a:r>
              <a:rPr lang="en-US" dirty="0"/>
              <a:t>Grading rubrics are easily configured, updated, and edited.</a:t>
            </a:r>
          </a:p>
          <a:p>
            <a:r>
              <a:rPr lang="en-US" dirty="0"/>
              <a:t>Allows simultaneous grading by multiple graders.</a:t>
            </a:r>
          </a:p>
        </p:txBody>
      </p:sp>
      <p:pic>
        <p:nvPicPr>
          <p:cNvPr id="5" name="Picture 4" descr="A screenshot of a computer&#10;&#10;Description automatically generated">
            <a:extLst>
              <a:ext uri="{FF2B5EF4-FFF2-40B4-BE49-F238E27FC236}">
                <a16:creationId xmlns:a16="http://schemas.microsoft.com/office/drawing/2014/main" id="{D91CB9BA-B35B-88FA-55D9-9E6BE69EF28E}"/>
              </a:ext>
            </a:extLst>
          </p:cNvPr>
          <p:cNvPicPr>
            <a:picLocks noChangeAspect="1"/>
          </p:cNvPicPr>
          <p:nvPr/>
        </p:nvPicPr>
        <p:blipFill rotWithShape="1">
          <a:blip r:embed="rId3"/>
          <a:srcRect r="7035" b="11790"/>
          <a:stretch/>
        </p:blipFill>
        <p:spPr>
          <a:xfrm>
            <a:off x="5077003" y="1826255"/>
            <a:ext cx="6385654" cy="2909032"/>
          </a:xfrm>
          <a:prstGeom prst="rect">
            <a:avLst/>
          </a:prstGeom>
        </p:spPr>
      </p:pic>
    </p:spTree>
    <p:extLst>
      <p:ext uri="{BB962C8B-B14F-4D97-AF65-F5344CB8AC3E}">
        <p14:creationId xmlns:p14="http://schemas.microsoft.com/office/powerpoint/2010/main" val="3166812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AI-generated content may be incorrect.">
            <a:extLst>
              <a:ext uri="{FF2B5EF4-FFF2-40B4-BE49-F238E27FC236}">
                <a16:creationId xmlns:a16="http://schemas.microsoft.com/office/drawing/2014/main" id="{957FD4D0-92E9-8DC5-50CE-0FFDC87A66D6}"/>
              </a:ext>
            </a:extLst>
          </p:cNvPr>
          <p:cNvPicPr>
            <a:picLocks noChangeAspect="1"/>
          </p:cNvPicPr>
          <p:nvPr/>
        </p:nvPicPr>
        <p:blipFill>
          <a:blip r:embed="rId3"/>
          <a:stretch>
            <a:fillRect/>
          </a:stretch>
        </p:blipFill>
        <p:spPr>
          <a:xfrm>
            <a:off x="2807388" y="2310713"/>
            <a:ext cx="1786310" cy="5910135"/>
          </a:xfrm>
          <a:prstGeom prst="rect">
            <a:avLst/>
          </a:prstGeom>
        </p:spPr>
      </p:pic>
      <p:sp>
        <p:nvSpPr>
          <p:cNvPr id="2" name="Title 1">
            <a:extLst>
              <a:ext uri="{FF2B5EF4-FFF2-40B4-BE49-F238E27FC236}">
                <a16:creationId xmlns:a16="http://schemas.microsoft.com/office/drawing/2014/main" id="{0BB182CA-9762-B7E7-0584-AF062F728007}"/>
              </a:ext>
            </a:extLst>
          </p:cNvPr>
          <p:cNvSpPr>
            <a:spLocks noGrp="1"/>
          </p:cNvSpPr>
          <p:nvPr>
            <p:ph type="title"/>
          </p:nvPr>
        </p:nvSpPr>
        <p:spPr/>
        <p:txBody>
          <a:bodyPr/>
          <a:lstStyle/>
          <a:p>
            <a:r>
              <a:rPr lang="en-US" dirty="0"/>
              <a:t>Connecting to Canvas</a:t>
            </a:r>
          </a:p>
        </p:txBody>
      </p:sp>
      <p:sp>
        <p:nvSpPr>
          <p:cNvPr id="3" name="Content Placeholder 2">
            <a:extLst>
              <a:ext uri="{FF2B5EF4-FFF2-40B4-BE49-F238E27FC236}">
                <a16:creationId xmlns:a16="http://schemas.microsoft.com/office/drawing/2014/main" id="{E9ACC226-9F66-0B48-FD49-24C86EE62EF6}"/>
              </a:ext>
            </a:extLst>
          </p:cNvPr>
          <p:cNvSpPr>
            <a:spLocks noGrp="1"/>
          </p:cNvSpPr>
          <p:nvPr>
            <p:ph idx="1"/>
          </p:nvPr>
        </p:nvSpPr>
        <p:spPr>
          <a:xfrm>
            <a:off x="450574" y="1102324"/>
            <a:ext cx="10515600" cy="4351338"/>
          </a:xfrm>
        </p:spPr>
        <p:txBody>
          <a:bodyPr/>
          <a:lstStyle/>
          <a:p>
            <a:pPr marL="0" indent="0">
              <a:buNone/>
            </a:pPr>
            <a:r>
              <a:rPr lang="en-US" dirty="0"/>
              <a:t>The best way to set up Gradescope in your course is through the Gradescope LTI in Canvas – this will allow easy syncing of scores and course enrollment (no enrollment code needed for students).</a:t>
            </a:r>
          </a:p>
        </p:txBody>
      </p:sp>
      <p:sp>
        <p:nvSpPr>
          <p:cNvPr id="7" name="TextBox 6">
            <a:extLst>
              <a:ext uri="{FF2B5EF4-FFF2-40B4-BE49-F238E27FC236}">
                <a16:creationId xmlns:a16="http://schemas.microsoft.com/office/drawing/2014/main" id="{43BB5D51-34CE-5440-E910-D963B3A2010B}"/>
              </a:ext>
            </a:extLst>
          </p:cNvPr>
          <p:cNvSpPr txBox="1"/>
          <p:nvPr/>
        </p:nvSpPr>
        <p:spPr>
          <a:xfrm>
            <a:off x="624425" y="3418114"/>
            <a:ext cx="2097326" cy="1323439"/>
          </a:xfrm>
          <a:prstGeom prst="rect">
            <a:avLst/>
          </a:prstGeom>
          <a:noFill/>
        </p:spPr>
        <p:txBody>
          <a:bodyPr wrap="square" rtlCol="0">
            <a:spAutoFit/>
          </a:bodyPr>
          <a:lstStyle/>
          <a:p>
            <a:r>
              <a:rPr lang="en-US" sz="2000" dirty="0"/>
              <a:t>1. From your Canvas course, click “Gradescope”</a:t>
            </a:r>
          </a:p>
        </p:txBody>
      </p:sp>
      <p:sp>
        <p:nvSpPr>
          <p:cNvPr id="8" name="TextBox 7">
            <a:extLst>
              <a:ext uri="{FF2B5EF4-FFF2-40B4-BE49-F238E27FC236}">
                <a16:creationId xmlns:a16="http://schemas.microsoft.com/office/drawing/2014/main" id="{453F4B50-0EAE-671A-1FDB-822A02AF2D86}"/>
              </a:ext>
            </a:extLst>
          </p:cNvPr>
          <p:cNvSpPr txBox="1"/>
          <p:nvPr/>
        </p:nvSpPr>
        <p:spPr>
          <a:xfrm>
            <a:off x="5708374" y="2777914"/>
            <a:ext cx="2097326" cy="1323439"/>
          </a:xfrm>
          <a:prstGeom prst="rect">
            <a:avLst/>
          </a:prstGeom>
          <a:noFill/>
        </p:spPr>
        <p:txBody>
          <a:bodyPr wrap="square" rtlCol="0">
            <a:spAutoFit/>
          </a:bodyPr>
          <a:lstStyle/>
          <a:p>
            <a:r>
              <a:rPr lang="en-US" sz="2000" dirty="0"/>
              <a:t>2. Link your course and choose your settings.</a:t>
            </a:r>
          </a:p>
        </p:txBody>
      </p:sp>
      <p:sp>
        <p:nvSpPr>
          <p:cNvPr id="6" name="Oval 5">
            <a:extLst>
              <a:ext uri="{FF2B5EF4-FFF2-40B4-BE49-F238E27FC236}">
                <a16:creationId xmlns:a16="http://schemas.microsoft.com/office/drawing/2014/main" id="{9056D1E5-CD46-0D7F-22CD-1E53356B4F7F}"/>
              </a:ext>
            </a:extLst>
          </p:cNvPr>
          <p:cNvSpPr/>
          <p:nvPr/>
        </p:nvSpPr>
        <p:spPr>
          <a:xfrm>
            <a:off x="2721751" y="4627669"/>
            <a:ext cx="1828800" cy="43286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screenshot of a computer screen&#10;&#10;Description automatically generated">
            <a:extLst>
              <a:ext uri="{FF2B5EF4-FFF2-40B4-BE49-F238E27FC236}">
                <a16:creationId xmlns:a16="http://schemas.microsoft.com/office/drawing/2014/main" id="{AEB87AFC-9A65-D9C8-E920-369D9F298A1A}"/>
              </a:ext>
            </a:extLst>
          </p:cNvPr>
          <p:cNvPicPr>
            <a:picLocks noChangeAspect="1"/>
          </p:cNvPicPr>
          <p:nvPr/>
        </p:nvPicPr>
        <p:blipFill>
          <a:blip r:embed="rId4"/>
          <a:stretch>
            <a:fillRect/>
          </a:stretch>
        </p:blipFill>
        <p:spPr>
          <a:xfrm>
            <a:off x="7840420" y="2497005"/>
            <a:ext cx="4108007" cy="4351339"/>
          </a:xfrm>
          <a:prstGeom prst="rect">
            <a:avLst/>
          </a:prstGeom>
        </p:spPr>
      </p:pic>
    </p:spTree>
    <p:extLst>
      <p:ext uri="{BB962C8B-B14F-4D97-AF65-F5344CB8AC3E}">
        <p14:creationId xmlns:p14="http://schemas.microsoft.com/office/powerpoint/2010/main" val="3552838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82CA-9762-B7E7-0584-AF062F728007}"/>
              </a:ext>
            </a:extLst>
          </p:cNvPr>
          <p:cNvSpPr>
            <a:spLocks noGrp="1"/>
          </p:cNvSpPr>
          <p:nvPr>
            <p:ph type="title"/>
          </p:nvPr>
        </p:nvSpPr>
        <p:spPr/>
        <p:txBody>
          <a:bodyPr/>
          <a:lstStyle/>
          <a:p>
            <a:r>
              <a:rPr lang="en-US" dirty="0"/>
              <a:t>Course Settings</a:t>
            </a:r>
          </a:p>
        </p:txBody>
      </p:sp>
      <p:sp>
        <p:nvSpPr>
          <p:cNvPr id="9" name="Content Placeholder 8">
            <a:extLst>
              <a:ext uri="{FF2B5EF4-FFF2-40B4-BE49-F238E27FC236}">
                <a16:creationId xmlns:a16="http://schemas.microsoft.com/office/drawing/2014/main" id="{8BDA3821-3097-2A83-9C83-D3A1FB678929}"/>
              </a:ext>
            </a:extLst>
          </p:cNvPr>
          <p:cNvSpPr>
            <a:spLocks noGrp="1"/>
          </p:cNvSpPr>
          <p:nvPr>
            <p:ph idx="1"/>
          </p:nvPr>
        </p:nvSpPr>
        <p:spPr>
          <a:xfrm>
            <a:off x="450574" y="1382023"/>
            <a:ext cx="6579200" cy="5354954"/>
          </a:xfrm>
        </p:spPr>
        <p:txBody>
          <a:bodyPr/>
          <a:lstStyle/>
          <a:p>
            <a:pPr marL="0" indent="0">
              <a:buNone/>
            </a:pPr>
            <a:r>
              <a:rPr lang="en-US" dirty="0"/>
              <a:t>Course Settings to consider:</a:t>
            </a:r>
          </a:p>
          <a:p>
            <a:r>
              <a:rPr lang="en-US" dirty="0"/>
              <a:t>Regrade requests manage student requests to correct scoring errors - they can be opened and closed by date/time.</a:t>
            </a:r>
          </a:p>
          <a:p>
            <a:r>
              <a:rPr lang="en-US" dirty="0"/>
              <a:t>Positive vs. negative scoring - will your points add up to a total or be deducted from the maximum?</a:t>
            </a:r>
          </a:p>
          <a:p>
            <a:r>
              <a:rPr lang="en-US" dirty="0"/>
              <a:t>When students get scores back, should they see all the rubric items or just the ones applied to their score?</a:t>
            </a:r>
          </a:p>
          <a:p>
            <a:r>
              <a:rPr lang="en-US" dirty="0"/>
              <a:t>Be sure to “Update Course”.</a:t>
            </a:r>
          </a:p>
        </p:txBody>
      </p:sp>
      <p:pic>
        <p:nvPicPr>
          <p:cNvPr id="12" name="Picture 11">
            <a:extLst>
              <a:ext uri="{FF2B5EF4-FFF2-40B4-BE49-F238E27FC236}">
                <a16:creationId xmlns:a16="http://schemas.microsoft.com/office/drawing/2014/main" id="{CA844CA4-D759-8758-5870-82922C68F26A}"/>
              </a:ext>
            </a:extLst>
          </p:cNvPr>
          <p:cNvPicPr>
            <a:picLocks noChangeAspect="1"/>
          </p:cNvPicPr>
          <p:nvPr/>
        </p:nvPicPr>
        <p:blipFill>
          <a:blip r:embed="rId3"/>
          <a:stretch>
            <a:fillRect/>
          </a:stretch>
        </p:blipFill>
        <p:spPr>
          <a:xfrm>
            <a:off x="7029774" y="0"/>
            <a:ext cx="4996853" cy="6858000"/>
          </a:xfrm>
          <a:prstGeom prst="rect">
            <a:avLst/>
          </a:prstGeom>
        </p:spPr>
      </p:pic>
      <p:sp>
        <p:nvSpPr>
          <p:cNvPr id="13" name="Oval 12">
            <a:extLst>
              <a:ext uri="{FF2B5EF4-FFF2-40B4-BE49-F238E27FC236}">
                <a16:creationId xmlns:a16="http://schemas.microsoft.com/office/drawing/2014/main" id="{A4B21530-8FDF-A31C-93BC-EF5A4702B307}"/>
              </a:ext>
            </a:extLst>
          </p:cNvPr>
          <p:cNvSpPr/>
          <p:nvPr/>
        </p:nvSpPr>
        <p:spPr>
          <a:xfrm>
            <a:off x="9301050" y="6224708"/>
            <a:ext cx="1416255" cy="63329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4211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creenshot of a web page&#10;&#10;Description automatically generated">
            <a:extLst>
              <a:ext uri="{FF2B5EF4-FFF2-40B4-BE49-F238E27FC236}">
                <a16:creationId xmlns:a16="http://schemas.microsoft.com/office/drawing/2014/main" id="{A6AC1B1E-046B-CA2F-8E14-2BAFE9983794}"/>
              </a:ext>
            </a:extLst>
          </p:cNvPr>
          <p:cNvPicPr>
            <a:picLocks noChangeAspect="1"/>
          </p:cNvPicPr>
          <p:nvPr/>
        </p:nvPicPr>
        <p:blipFill>
          <a:blip r:embed="rId3"/>
          <a:stretch>
            <a:fillRect/>
          </a:stretch>
        </p:blipFill>
        <p:spPr>
          <a:xfrm>
            <a:off x="6568607" y="2589578"/>
            <a:ext cx="5257800" cy="2949941"/>
          </a:xfrm>
          <a:prstGeom prst="rect">
            <a:avLst/>
          </a:prstGeom>
        </p:spPr>
      </p:pic>
      <p:sp>
        <p:nvSpPr>
          <p:cNvPr id="2" name="Title 1">
            <a:extLst>
              <a:ext uri="{FF2B5EF4-FFF2-40B4-BE49-F238E27FC236}">
                <a16:creationId xmlns:a16="http://schemas.microsoft.com/office/drawing/2014/main" id="{876730E1-2338-8173-0E57-2D95B59CE6B7}"/>
              </a:ext>
            </a:extLst>
          </p:cNvPr>
          <p:cNvSpPr>
            <a:spLocks noGrp="1"/>
          </p:cNvSpPr>
          <p:nvPr>
            <p:ph type="title"/>
          </p:nvPr>
        </p:nvSpPr>
        <p:spPr/>
        <p:txBody>
          <a:bodyPr/>
          <a:lstStyle/>
          <a:p>
            <a:r>
              <a:rPr lang="en-US" dirty="0"/>
              <a:t>Sync your course roster</a:t>
            </a:r>
          </a:p>
        </p:txBody>
      </p:sp>
      <p:sp>
        <p:nvSpPr>
          <p:cNvPr id="3" name="Content Placeholder 2">
            <a:extLst>
              <a:ext uri="{FF2B5EF4-FFF2-40B4-BE49-F238E27FC236}">
                <a16:creationId xmlns:a16="http://schemas.microsoft.com/office/drawing/2014/main" id="{7BFDD663-7D97-0F23-B869-D4594E80AF34}"/>
              </a:ext>
            </a:extLst>
          </p:cNvPr>
          <p:cNvSpPr>
            <a:spLocks noGrp="1"/>
          </p:cNvSpPr>
          <p:nvPr>
            <p:ph idx="1"/>
          </p:nvPr>
        </p:nvSpPr>
        <p:spPr>
          <a:xfrm>
            <a:off x="450574" y="1074389"/>
            <a:ext cx="10515600" cy="4351338"/>
          </a:xfrm>
        </p:spPr>
        <p:txBody>
          <a:bodyPr/>
          <a:lstStyle/>
          <a:p>
            <a:pPr marL="0" indent="0">
              <a:buNone/>
            </a:pPr>
            <a:r>
              <a:rPr lang="en-US" dirty="0"/>
              <a:t>After updating your course details, it’s time to add students. (Note: This process should be repeated if course enrollments change - it is not an automatic sync.)</a:t>
            </a:r>
          </a:p>
        </p:txBody>
      </p:sp>
      <p:sp>
        <p:nvSpPr>
          <p:cNvPr id="4" name="TextBox 3">
            <a:extLst>
              <a:ext uri="{FF2B5EF4-FFF2-40B4-BE49-F238E27FC236}">
                <a16:creationId xmlns:a16="http://schemas.microsoft.com/office/drawing/2014/main" id="{CBE73D0C-13EB-8643-F051-4331EB387DE9}"/>
              </a:ext>
            </a:extLst>
          </p:cNvPr>
          <p:cNvSpPr txBox="1"/>
          <p:nvPr/>
        </p:nvSpPr>
        <p:spPr>
          <a:xfrm>
            <a:off x="4683642" y="2464124"/>
            <a:ext cx="2097326" cy="830997"/>
          </a:xfrm>
          <a:prstGeom prst="rect">
            <a:avLst/>
          </a:prstGeom>
          <a:noFill/>
        </p:spPr>
        <p:txBody>
          <a:bodyPr wrap="square" rtlCol="0">
            <a:spAutoFit/>
          </a:bodyPr>
          <a:lstStyle/>
          <a:p>
            <a:r>
              <a:rPr lang="en-US" sz="2400" dirty="0"/>
              <a:t>Sync your course roster:</a:t>
            </a:r>
          </a:p>
        </p:txBody>
      </p:sp>
      <p:pic>
        <p:nvPicPr>
          <p:cNvPr id="7" name="Picture 6">
            <a:extLst>
              <a:ext uri="{FF2B5EF4-FFF2-40B4-BE49-F238E27FC236}">
                <a16:creationId xmlns:a16="http://schemas.microsoft.com/office/drawing/2014/main" id="{6A6B6144-398C-DD37-E48E-521FBAABCB29}"/>
              </a:ext>
            </a:extLst>
          </p:cNvPr>
          <p:cNvPicPr>
            <a:picLocks noChangeAspect="1"/>
          </p:cNvPicPr>
          <p:nvPr/>
        </p:nvPicPr>
        <p:blipFill>
          <a:blip r:embed="rId4"/>
          <a:stretch>
            <a:fillRect/>
          </a:stretch>
        </p:blipFill>
        <p:spPr>
          <a:xfrm>
            <a:off x="777388" y="2734929"/>
            <a:ext cx="3988379" cy="3536220"/>
          </a:xfrm>
          <a:prstGeom prst="rect">
            <a:avLst/>
          </a:prstGeom>
        </p:spPr>
      </p:pic>
      <p:sp>
        <p:nvSpPr>
          <p:cNvPr id="8" name="Oval 7">
            <a:extLst>
              <a:ext uri="{FF2B5EF4-FFF2-40B4-BE49-F238E27FC236}">
                <a16:creationId xmlns:a16="http://schemas.microsoft.com/office/drawing/2014/main" id="{7239F483-7E56-C3AB-4CDF-780FAB3CA0DD}"/>
              </a:ext>
            </a:extLst>
          </p:cNvPr>
          <p:cNvSpPr/>
          <p:nvPr/>
        </p:nvSpPr>
        <p:spPr>
          <a:xfrm>
            <a:off x="450574" y="3750449"/>
            <a:ext cx="1182532" cy="21643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BA526EA-682D-A4AB-5C1E-4712B3D2A3B2}"/>
              </a:ext>
            </a:extLst>
          </p:cNvPr>
          <p:cNvSpPr txBox="1"/>
          <p:nvPr/>
        </p:nvSpPr>
        <p:spPr>
          <a:xfrm>
            <a:off x="5441070" y="5783611"/>
            <a:ext cx="6529640" cy="830997"/>
          </a:xfrm>
          <a:prstGeom prst="rect">
            <a:avLst/>
          </a:prstGeom>
          <a:noFill/>
        </p:spPr>
        <p:txBody>
          <a:bodyPr wrap="square" rtlCol="0">
            <a:spAutoFit/>
          </a:bodyPr>
          <a:lstStyle/>
          <a:p>
            <a:r>
              <a:rPr lang="en-US" sz="2400" dirty="0"/>
              <a:t>Note: If you’re not using Canvas, students and TAs can be added manually using an .csv file</a:t>
            </a:r>
          </a:p>
        </p:txBody>
      </p:sp>
      <p:sp>
        <p:nvSpPr>
          <p:cNvPr id="10" name="Oval 9">
            <a:extLst>
              <a:ext uri="{FF2B5EF4-FFF2-40B4-BE49-F238E27FC236}">
                <a16:creationId xmlns:a16="http://schemas.microsoft.com/office/drawing/2014/main" id="{5C984956-1F85-0647-4263-5E6C07F3E353}"/>
              </a:ext>
            </a:extLst>
          </p:cNvPr>
          <p:cNvSpPr/>
          <p:nvPr/>
        </p:nvSpPr>
        <p:spPr>
          <a:xfrm>
            <a:off x="7800547" y="5012333"/>
            <a:ext cx="1469208" cy="47029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095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1132E-B4B9-A6F5-5DBA-9BA705E4CC49}"/>
              </a:ext>
            </a:extLst>
          </p:cNvPr>
          <p:cNvSpPr>
            <a:spLocks noGrp="1"/>
          </p:cNvSpPr>
          <p:nvPr>
            <p:ph type="title"/>
          </p:nvPr>
        </p:nvSpPr>
        <p:spPr/>
        <p:txBody>
          <a:bodyPr/>
          <a:lstStyle/>
          <a:p>
            <a:r>
              <a:rPr lang="en-US" dirty="0"/>
              <a:t>Creating Assignments – in Gradescope</a:t>
            </a:r>
          </a:p>
        </p:txBody>
      </p:sp>
      <p:pic>
        <p:nvPicPr>
          <p:cNvPr id="4" name="Content Placeholder 3" descr="A screenshot of a computer&#10;&#10;Description automatically generated">
            <a:extLst>
              <a:ext uri="{FF2B5EF4-FFF2-40B4-BE49-F238E27FC236}">
                <a16:creationId xmlns:a16="http://schemas.microsoft.com/office/drawing/2014/main" id="{CF1146F8-CE6F-8B92-371F-7E244C2EDE04}"/>
              </a:ext>
            </a:extLst>
          </p:cNvPr>
          <p:cNvPicPr>
            <a:picLocks noGrp="1" noChangeAspect="1"/>
          </p:cNvPicPr>
          <p:nvPr>
            <p:ph sz="half" idx="1"/>
          </p:nvPr>
        </p:nvPicPr>
        <p:blipFill>
          <a:blip r:embed="rId3"/>
          <a:stretch>
            <a:fillRect/>
          </a:stretch>
        </p:blipFill>
        <p:spPr>
          <a:xfrm>
            <a:off x="3872753" y="2428735"/>
            <a:ext cx="6934345" cy="3322707"/>
          </a:xfrm>
          <a:prstGeom prst="rect">
            <a:avLst/>
          </a:prstGeom>
        </p:spPr>
      </p:pic>
      <p:sp>
        <p:nvSpPr>
          <p:cNvPr id="11" name="Content Placeholder 10">
            <a:extLst>
              <a:ext uri="{FF2B5EF4-FFF2-40B4-BE49-F238E27FC236}">
                <a16:creationId xmlns:a16="http://schemas.microsoft.com/office/drawing/2014/main" id="{8C11B257-469B-0BF6-6E57-0FAC2E4E0704}"/>
              </a:ext>
            </a:extLst>
          </p:cNvPr>
          <p:cNvSpPr>
            <a:spLocks noGrp="1"/>
          </p:cNvSpPr>
          <p:nvPr>
            <p:ph sz="half" idx="2"/>
          </p:nvPr>
        </p:nvSpPr>
        <p:spPr>
          <a:xfrm>
            <a:off x="704850" y="1103172"/>
            <a:ext cx="10515599" cy="1219967"/>
          </a:xfrm>
        </p:spPr>
        <p:txBody>
          <a:bodyPr>
            <a:normAutofit lnSpcReduction="10000"/>
          </a:bodyPr>
          <a:lstStyle/>
          <a:p>
            <a:pPr marL="0" indent="0">
              <a:buNone/>
            </a:pPr>
            <a:r>
              <a:rPr lang="en-US" dirty="0"/>
              <a:t>To create your first assignment, click “Create Assignment” at the bottom of the assignment page. (You can also duplicate assignments from previous terms.) Select your assignment type.</a:t>
            </a:r>
          </a:p>
        </p:txBody>
      </p:sp>
      <p:pic>
        <p:nvPicPr>
          <p:cNvPr id="7" name="Picture 6">
            <a:extLst>
              <a:ext uri="{FF2B5EF4-FFF2-40B4-BE49-F238E27FC236}">
                <a16:creationId xmlns:a16="http://schemas.microsoft.com/office/drawing/2014/main" id="{54ECD605-DCF4-9F17-33CE-A466D572775D}"/>
              </a:ext>
            </a:extLst>
          </p:cNvPr>
          <p:cNvPicPr>
            <a:picLocks noChangeAspect="1"/>
          </p:cNvPicPr>
          <p:nvPr/>
        </p:nvPicPr>
        <p:blipFill>
          <a:blip r:embed="rId4"/>
          <a:stretch>
            <a:fillRect/>
          </a:stretch>
        </p:blipFill>
        <p:spPr>
          <a:xfrm>
            <a:off x="277090" y="2323139"/>
            <a:ext cx="2073873" cy="1911404"/>
          </a:xfrm>
          <a:prstGeom prst="rect">
            <a:avLst/>
          </a:prstGeom>
        </p:spPr>
      </p:pic>
      <p:sp>
        <p:nvSpPr>
          <p:cNvPr id="5" name="Oval 4">
            <a:extLst>
              <a:ext uri="{FF2B5EF4-FFF2-40B4-BE49-F238E27FC236}">
                <a16:creationId xmlns:a16="http://schemas.microsoft.com/office/drawing/2014/main" id="{9311E2DA-BF8E-CB4D-025E-D9735D331C43}"/>
              </a:ext>
            </a:extLst>
          </p:cNvPr>
          <p:cNvSpPr/>
          <p:nvPr/>
        </p:nvSpPr>
        <p:spPr>
          <a:xfrm>
            <a:off x="277090" y="2735957"/>
            <a:ext cx="1889167" cy="36647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6C4257A-EAAC-79F9-FE1A-8E79A183DA8A}"/>
              </a:ext>
            </a:extLst>
          </p:cNvPr>
          <p:cNvPicPr>
            <a:picLocks noChangeAspect="1"/>
          </p:cNvPicPr>
          <p:nvPr/>
        </p:nvPicPr>
        <p:blipFill>
          <a:blip r:embed="rId5"/>
          <a:stretch>
            <a:fillRect/>
          </a:stretch>
        </p:blipFill>
        <p:spPr>
          <a:xfrm>
            <a:off x="704851" y="5015871"/>
            <a:ext cx="7772400" cy="1477913"/>
          </a:xfrm>
          <a:prstGeom prst="rect">
            <a:avLst/>
          </a:prstGeom>
        </p:spPr>
      </p:pic>
      <p:sp>
        <p:nvSpPr>
          <p:cNvPr id="10" name="Oval 9">
            <a:extLst>
              <a:ext uri="{FF2B5EF4-FFF2-40B4-BE49-F238E27FC236}">
                <a16:creationId xmlns:a16="http://schemas.microsoft.com/office/drawing/2014/main" id="{1CCAFDFE-5DED-306F-5F86-BE1C697D1F59}"/>
              </a:ext>
            </a:extLst>
          </p:cNvPr>
          <p:cNvSpPr/>
          <p:nvPr/>
        </p:nvSpPr>
        <p:spPr>
          <a:xfrm>
            <a:off x="6588084" y="6127312"/>
            <a:ext cx="1889167" cy="36647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39C8E50-5831-938A-F43F-F0E9F66ADE41}"/>
              </a:ext>
            </a:extLst>
          </p:cNvPr>
          <p:cNvSpPr/>
          <p:nvPr/>
        </p:nvSpPr>
        <p:spPr>
          <a:xfrm>
            <a:off x="3629698" y="3555037"/>
            <a:ext cx="1889167" cy="158956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7896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screenshot of a computer&#10;&#10;AI-generated content may be incorrect.">
            <a:extLst>
              <a:ext uri="{FF2B5EF4-FFF2-40B4-BE49-F238E27FC236}">
                <a16:creationId xmlns:a16="http://schemas.microsoft.com/office/drawing/2014/main" id="{F0C3EC51-7037-C84D-2CC3-2307BAF66833}"/>
              </a:ext>
            </a:extLst>
          </p:cNvPr>
          <p:cNvPicPr>
            <a:picLocks noChangeAspect="1"/>
          </p:cNvPicPr>
          <p:nvPr/>
        </p:nvPicPr>
        <p:blipFill>
          <a:blip r:embed="rId3"/>
          <a:stretch>
            <a:fillRect/>
          </a:stretch>
        </p:blipFill>
        <p:spPr>
          <a:xfrm>
            <a:off x="3491127" y="4666814"/>
            <a:ext cx="3119738" cy="1803317"/>
          </a:xfrm>
          <a:prstGeom prst="rect">
            <a:avLst/>
          </a:prstGeom>
        </p:spPr>
      </p:pic>
      <p:pic>
        <p:nvPicPr>
          <p:cNvPr id="11" name="Picture 10" descr="A blue rectangle with white text&#10;&#10;AI-generated content may be incorrect.">
            <a:extLst>
              <a:ext uri="{FF2B5EF4-FFF2-40B4-BE49-F238E27FC236}">
                <a16:creationId xmlns:a16="http://schemas.microsoft.com/office/drawing/2014/main" id="{3C673DDB-4C01-81CD-4851-6AD8F9CA3003}"/>
              </a:ext>
            </a:extLst>
          </p:cNvPr>
          <p:cNvPicPr>
            <a:picLocks noChangeAspect="1"/>
          </p:cNvPicPr>
          <p:nvPr/>
        </p:nvPicPr>
        <p:blipFill>
          <a:blip r:embed="rId4"/>
          <a:stretch>
            <a:fillRect/>
          </a:stretch>
        </p:blipFill>
        <p:spPr>
          <a:xfrm>
            <a:off x="1998101" y="3646303"/>
            <a:ext cx="3191416" cy="803209"/>
          </a:xfrm>
          <a:prstGeom prst="rect">
            <a:avLst/>
          </a:prstGeom>
        </p:spPr>
      </p:pic>
      <p:pic>
        <p:nvPicPr>
          <p:cNvPr id="4" name="Picture 3" descr="A screenshot of a cell phone&#10;&#10;AI-generated content may be incorrect.">
            <a:extLst>
              <a:ext uri="{FF2B5EF4-FFF2-40B4-BE49-F238E27FC236}">
                <a16:creationId xmlns:a16="http://schemas.microsoft.com/office/drawing/2014/main" id="{2720AACB-9A4E-69E3-6B20-79488F7D2DA1}"/>
              </a:ext>
            </a:extLst>
          </p:cNvPr>
          <p:cNvPicPr>
            <a:picLocks noChangeAspect="1"/>
          </p:cNvPicPr>
          <p:nvPr/>
        </p:nvPicPr>
        <p:blipFill>
          <a:blip r:embed="rId5"/>
          <a:srcRect b="53480"/>
          <a:stretch>
            <a:fillRect/>
          </a:stretch>
        </p:blipFill>
        <p:spPr>
          <a:xfrm>
            <a:off x="521777" y="3429001"/>
            <a:ext cx="1786310" cy="2749378"/>
          </a:xfrm>
          <a:prstGeom prst="rect">
            <a:avLst/>
          </a:prstGeom>
        </p:spPr>
      </p:pic>
      <p:sp>
        <p:nvSpPr>
          <p:cNvPr id="2" name="Title 1">
            <a:extLst>
              <a:ext uri="{FF2B5EF4-FFF2-40B4-BE49-F238E27FC236}">
                <a16:creationId xmlns:a16="http://schemas.microsoft.com/office/drawing/2014/main" id="{2403E283-60B2-A606-47E0-9F4645CE45EC}"/>
              </a:ext>
            </a:extLst>
          </p:cNvPr>
          <p:cNvSpPr>
            <a:spLocks noGrp="1"/>
          </p:cNvSpPr>
          <p:nvPr>
            <p:ph type="title"/>
          </p:nvPr>
        </p:nvSpPr>
        <p:spPr/>
        <p:txBody>
          <a:bodyPr/>
          <a:lstStyle/>
          <a:p>
            <a:r>
              <a:rPr lang="en-US" dirty="0"/>
              <a:t>Creating Assignments - in Canvas</a:t>
            </a:r>
          </a:p>
        </p:txBody>
      </p:sp>
      <p:sp>
        <p:nvSpPr>
          <p:cNvPr id="3" name="Content Placeholder 2">
            <a:extLst>
              <a:ext uri="{FF2B5EF4-FFF2-40B4-BE49-F238E27FC236}">
                <a16:creationId xmlns:a16="http://schemas.microsoft.com/office/drawing/2014/main" id="{2AF5B2ED-558B-63BF-41EA-384C09BC1545}"/>
              </a:ext>
            </a:extLst>
          </p:cNvPr>
          <p:cNvSpPr>
            <a:spLocks noGrp="1"/>
          </p:cNvSpPr>
          <p:nvPr>
            <p:ph idx="1"/>
          </p:nvPr>
        </p:nvSpPr>
        <p:spPr>
          <a:xfrm>
            <a:off x="450574" y="1382023"/>
            <a:ext cx="11464336" cy="4351338"/>
          </a:xfrm>
        </p:spPr>
        <p:txBody>
          <a:bodyPr/>
          <a:lstStyle/>
          <a:p>
            <a:pPr marL="0" indent="0">
              <a:buNone/>
            </a:pPr>
            <a:r>
              <a:rPr lang="en-US" dirty="0"/>
              <a:t>If you want to keep track of student scores in Canvas (</a:t>
            </a:r>
            <a:r>
              <a:rPr lang="en-US" dirty="0" err="1"/>
              <a:t>Gradescope</a:t>
            </a:r>
            <a:r>
              <a:rPr lang="en-US" dirty="0"/>
              <a:t> doesn’t really calculate course grades), it is important to link assignments.</a:t>
            </a:r>
          </a:p>
          <a:p>
            <a:pPr marL="0" indent="0">
              <a:buNone/>
            </a:pPr>
            <a:r>
              <a:rPr lang="en-US" dirty="0"/>
              <a:t>On the Canvas Assignment page, click the three-dot menu and choose Gradescope. Choose a new assignment or link to an existing one.</a:t>
            </a:r>
          </a:p>
        </p:txBody>
      </p:sp>
      <p:sp>
        <p:nvSpPr>
          <p:cNvPr id="6" name="Oval 5">
            <a:extLst>
              <a:ext uri="{FF2B5EF4-FFF2-40B4-BE49-F238E27FC236}">
                <a16:creationId xmlns:a16="http://schemas.microsoft.com/office/drawing/2014/main" id="{9C4F1859-1C1E-F15B-40F3-D00FD3EF333B}"/>
              </a:ext>
            </a:extLst>
          </p:cNvPr>
          <p:cNvSpPr/>
          <p:nvPr/>
        </p:nvSpPr>
        <p:spPr>
          <a:xfrm>
            <a:off x="394032" y="4937558"/>
            <a:ext cx="1682911" cy="36647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A897E28-B7A1-9089-1D1A-A26D8450E313}"/>
              </a:ext>
            </a:extLst>
          </p:cNvPr>
          <p:cNvSpPr/>
          <p:nvPr/>
        </p:nvSpPr>
        <p:spPr>
          <a:xfrm>
            <a:off x="4425097" y="3631519"/>
            <a:ext cx="1023917" cy="86190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40B63E0-59CB-FD76-FE83-53319D582639}"/>
              </a:ext>
            </a:extLst>
          </p:cNvPr>
          <p:cNvSpPr/>
          <p:nvPr/>
        </p:nvSpPr>
        <p:spPr>
          <a:xfrm>
            <a:off x="4539186" y="5962862"/>
            <a:ext cx="2338375" cy="47105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screenshot of a computer screen&#10;&#10;Description automatically generated">
            <a:extLst>
              <a:ext uri="{FF2B5EF4-FFF2-40B4-BE49-F238E27FC236}">
                <a16:creationId xmlns:a16="http://schemas.microsoft.com/office/drawing/2014/main" id="{554FA435-90A5-B97C-B976-A0161067C7E8}"/>
              </a:ext>
            </a:extLst>
          </p:cNvPr>
          <p:cNvPicPr>
            <a:picLocks noChangeAspect="1"/>
          </p:cNvPicPr>
          <p:nvPr/>
        </p:nvPicPr>
        <p:blipFill>
          <a:blip r:embed="rId6"/>
          <a:stretch>
            <a:fillRect/>
          </a:stretch>
        </p:blipFill>
        <p:spPr>
          <a:xfrm>
            <a:off x="7395116" y="3567930"/>
            <a:ext cx="4555809" cy="3105728"/>
          </a:xfrm>
          <a:prstGeom prst="rect">
            <a:avLst/>
          </a:prstGeom>
        </p:spPr>
      </p:pic>
      <p:sp>
        <p:nvSpPr>
          <p:cNvPr id="17" name="Oval 16">
            <a:extLst>
              <a:ext uri="{FF2B5EF4-FFF2-40B4-BE49-F238E27FC236}">
                <a16:creationId xmlns:a16="http://schemas.microsoft.com/office/drawing/2014/main" id="{A8A15C8E-C388-10FB-7276-F81A9A621A0C}"/>
              </a:ext>
            </a:extLst>
          </p:cNvPr>
          <p:cNvSpPr/>
          <p:nvPr/>
        </p:nvSpPr>
        <p:spPr>
          <a:xfrm>
            <a:off x="7996346" y="5475977"/>
            <a:ext cx="2338375" cy="47105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382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1132E-B4B9-A6F5-5DBA-9BA705E4CC49}"/>
              </a:ext>
            </a:extLst>
          </p:cNvPr>
          <p:cNvSpPr>
            <a:spLocks noGrp="1"/>
          </p:cNvSpPr>
          <p:nvPr>
            <p:ph type="title"/>
          </p:nvPr>
        </p:nvSpPr>
        <p:spPr/>
        <p:txBody>
          <a:bodyPr/>
          <a:lstStyle/>
          <a:p>
            <a:r>
              <a:rPr lang="en-US" dirty="0"/>
              <a:t>Creating Assignments - Exams</a:t>
            </a:r>
          </a:p>
        </p:txBody>
      </p:sp>
      <p:sp>
        <p:nvSpPr>
          <p:cNvPr id="11" name="Content Placeholder 10">
            <a:extLst>
              <a:ext uri="{FF2B5EF4-FFF2-40B4-BE49-F238E27FC236}">
                <a16:creationId xmlns:a16="http://schemas.microsoft.com/office/drawing/2014/main" id="{8C11B257-469B-0BF6-6E57-0FAC2E4E0704}"/>
              </a:ext>
            </a:extLst>
          </p:cNvPr>
          <p:cNvSpPr>
            <a:spLocks noGrp="1"/>
          </p:cNvSpPr>
          <p:nvPr>
            <p:ph sz="half" idx="2"/>
          </p:nvPr>
        </p:nvSpPr>
        <p:spPr>
          <a:xfrm>
            <a:off x="704850" y="1103172"/>
            <a:ext cx="10515599" cy="1705342"/>
          </a:xfrm>
        </p:spPr>
        <p:txBody>
          <a:bodyPr>
            <a:normAutofit/>
          </a:bodyPr>
          <a:lstStyle/>
          <a:p>
            <a:pPr marL="0" indent="0">
              <a:buNone/>
            </a:pPr>
            <a:r>
              <a:rPr lang="en-US" dirty="0"/>
              <a:t>Exams require a “template” - the blank version of the exam or quiz that will be given to students to complete. You will use this template to assign points to each question in the next step.</a:t>
            </a:r>
          </a:p>
        </p:txBody>
      </p:sp>
      <p:sp>
        <p:nvSpPr>
          <p:cNvPr id="12" name="Oval 11">
            <a:extLst>
              <a:ext uri="{FF2B5EF4-FFF2-40B4-BE49-F238E27FC236}">
                <a16:creationId xmlns:a16="http://schemas.microsoft.com/office/drawing/2014/main" id="{839C8E50-5831-938A-F43F-F0E9F66ADE41}"/>
              </a:ext>
            </a:extLst>
          </p:cNvPr>
          <p:cNvSpPr/>
          <p:nvPr/>
        </p:nvSpPr>
        <p:spPr>
          <a:xfrm>
            <a:off x="3629698" y="3555037"/>
            <a:ext cx="1889167" cy="158956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ntent Placeholder 12">
            <a:extLst>
              <a:ext uri="{FF2B5EF4-FFF2-40B4-BE49-F238E27FC236}">
                <a16:creationId xmlns:a16="http://schemas.microsoft.com/office/drawing/2014/main" id="{99EA1C9A-0781-C18A-FEF8-6C184471D028}"/>
              </a:ext>
            </a:extLst>
          </p:cNvPr>
          <p:cNvPicPr>
            <a:picLocks noGrp="1" noChangeAspect="1"/>
          </p:cNvPicPr>
          <p:nvPr>
            <p:ph sz="half" idx="1"/>
          </p:nvPr>
        </p:nvPicPr>
        <p:blipFill>
          <a:blip r:embed="rId3"/>
          <a:stretch>
            <a:fillRect/>
          </a:stretch>
        </p:blipFill>
        <p:spPr>
          <a:xfrm>
            <a:off x="498466" y="2959736"/>
            <a:ext cx="7391400" cy="3781646"/>
          </a:xfrm>
        </p:spPr>
      </p:pic>
      <p:pic>
        <p:nvPicPr>
          <p:cNvPr id="15" name="Picture 14">
            <a:extLst>
              <a:ext uri="{FF2B5EF4-FFF2-40B4-BE49-F238E27FC236}">
                <a16:creationId xmlns:a16="http://schemas.microsoft.com/office/drawing/2014/main" id="{32112173-B840-3B82-AF75-B82F971E6081}"/>
              </a:ext>
            </a:extLst>
          </p:cNvPr>
          <p:cNvPicPr>
            <a:picLocks noChangeAspect="1"/>
          </p:cNvPicPr>
          <p:nvPr/>
        </p:nvPicPr>
        <p:blipFill>
          <a:blip r:embed="rId4"/>
          <a:stretch>
            <a:fillRect/>
          </a:stretch>
        </p:blipFill>
        <p:spPr>
          <a:xfrm>
            <a:off x="7889866" y="3007671"/>
            <a:ext cx="4134418" cy="3685775"/>
          </a:xfrm>
          <a:prstGeom prst="rect">
            <a:avLst/>
          </a:prstGeom>
          <a:ln>
            <a:solidFill>
              <a:schemeClr val="tx1"/>
            </a:solidFill>
          </a:ln>
        </p:spPr>
      </p:pic>
    </p:spTree>
    <p:extLst>
      <p:ext uri="{BB962C8B-B14F-4D97-AF65-F5344CB8AC3E}">
        <p14:creationId xmlns:p14="http://schemas.microsoft.com/office/powerpoint/2010/main" val="2681174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EDF2-3B49-701D-F490-DFB2DD21AF54}"/>
              </a:ext>
            </a:extLst>
          </p:cNvPr>
          <p:cNvSpPr>
            <a:spLocks noGrp="1"/>
          </p:cNvSpPr>
          <p:nvPr>
            <p:ph type="title"/>
          </p:nvPr>
        </p:nvSpPr>
        <p:spPr/>
        <p:txBody>
          <a:bodyPr/>
          <a:lstStyle/>
          <a:p>
            <a:r>
              <a:rPr lang="en-US" dirty="0"/>
              <a:t>Creating Assignments - Exams</a:t>
            </a:r>
          </a:p>
        </p:txBody>
      </p:sp>
      <p:sp>
        <p:nvSpPr>
          <p:cNvPr id="3" name="Content Placeholder 2">
            <a:extLst>
              <a:ext uri="{FF2B5EF4-FFF2-40B4-BE49-F238E27FC236}">
                <a16:creationId xmlns:a16="http://schemas.microsoft.com/office/drawing/2014/main" id="{87579760-51B3-3175-43E4-0F2915AC3A49}"/>
              </a:ext>
            </a:extLst>
          </p:cNvPr>
          <p:cNvSpPr>
            <a:spLocks noGrp="1"/>
          </p:cNvSpPr>
          <p:nvPr>
            <p:ph idx="1"/>
          </p:nvPr>
        </p:nvSpPr>
        <p:spPr>
          <a:xfrm>
            <a:off x="277090" y="1141809"/>
            <a:ext cx="10327961" cy="1078148"/>
          </a:xfrm>
        </p:spPr>
        <p:txBody>
          <a:bodyPr>
            <a:normAutofit/>
          </a:bodyPr>
          <a:lstStyle/>
          <a:p>
            <a:pPr marL="0" indent="0">
              <a:buNone/>
            </a:pPr>
            <a:r>
              <a:rPr lang="en-US" dirty="0"/>
              <a:t>Once you have uploaded your exam file, </a:t>
            </a:r>
            <a:r>
              <a:rPr lang="en-US" dirty="0" err="1"/>
              <a:t>Gradescope</a:t>
            </a:r>
            <a:r>
              <a:rPr lang="en-US" dirty="0"/>
              <a:t> will ask you to create an outline:</a:t>
            </a:r>
          </a:p>
        </p:txBody>
      </p:sp>
      <p:pic>
        <p:nvPicPr>
          <p:cNvPr id="5" name="Picture 4">
            <a:extLst>
              <a:ext uri="{FF2B5EF4-FFF2-40B4-BE49-F238E27FC236}">
                <a16:creationId xmlns:a16="http://schemas.microsoft.com/office/drawing/2014/main" id="{797FBD4C-D814-05B0-67D2-56BFA84197B2}"/>
              </a:ext>
            </a:extLst>
          </p:cNvPr>
          <p:cNvPicPr>
            <a:picLocks noChangeAspect="1"/>
          </p:cNvPicPr>
          <p:nvPr/>
        </p:nvPicPr>
        <p:blipFill>
          <a:blip r:embed="rId3"/>
          <a:stretch>
            <a:fillRect/>
          </a:stretch>
        </p:blipFill>
        <p:spPr>
          <a:xfrm>
            <a:off x="663387" y="2219957"/>
            <a:ext cx="7186325" cy="4466500"/>
          </a:xfrm>
          <a:prstGeom prst="rect">
            <a:avLst/>
          </a:prstGeom>
        </p:spPr>
      </p:pic>
      <p:sp>
        <p:nvSpPr>
          <p:cNvPr id="6" name="TextBox 5">
            <a:extLst>
              <a:ext uri="{FF2B5EF4-FFF2-40B4-BE49-F238E27FC236}">
                <a16:creationId xmlns:a16="http://schemas.microsoft.com/office/drawing/2014/main" id="{4FC515D7-6150-B92C-1026-5B509CD2A72E}"/>
              </a:ext>
            </a:extLst>
          </p:cNvPr>
          <p:cNvSpPr txBox="1"/>
          <p:nvPr/>
        </p:nvSpPr>
        <p:spPr>
          <a:xfrm>
            <a:off x="8114340" y="1850625"/>
            <a:ext cx="3800570" cy="2862322"/>
          </a:xfrm>
          <a:prstGeom prst="rect">
            <a:avLst/>
          </a:prstGeom>
          <a:noFill/>
        </p:spPr>
        <p:txBody>
          <a:bodyPr wrap="square" rtlCol="0">
            <a:spAutoFit/>
          </a:bodyPr>
          <a:lstStyle/>
          <a:p>
            <a:pPr marL="342900" indent="-342900">
              <a:buAutoNum type="arabicPeriod"/>
            </a:pPr>
            <a:r>
              <a:rPr lang="en-US" sz="2000" dirty="0"/>
              <a:t>Click “New Question” and draw a box around Question 1. Give the question a name (1 is ok) and assign points. You can also break the question into parts.</a:t>
            </a:r>
          </a:p>
          <a:p>
            <a:pPr marL="342900" indent="-342900">
              <a:buAutoNum type="arabicPeriod"/>
            </a:pPr>
            <a:r>
              <a:rPr lang="en-US" sz="2000" dirty="0"/>
              <a:t>Save the outline when you are done - you can always update / edit your outline (even during / after grading).</a:t>
            </a:r>
          </a:p>
        </p:txBody>
      </p:sp>
      <p:pic>
        <p:nvPicPr>
          <p:cNvPr id="15" name="Picture 14">
            <a:extLst>
              <a:ext uri="{FF2B5EF4-FFF2-40B4-BE49-F238E27FC236}">
                <a16:creationId xmlns:a16="http://schemas.microsoft.com/office/drawing/2014/main" id="{7FD2D087-1395-4D34-995B-97D7A9BB3AAD}"/>
              </a:ext>
            </a:extLst>
          </p:cNvPr>
          <p:cNvPicPr>
            <a:picLocks noChangeAspect="1"/>
          </p:cNvPicPr>
          <p:nvPr/>
        </p:nvPicPr>
        <p:blipFill rotWithShape="1">
          <a:blip r:embed="rId4"/>
          <a:srcRect t="2082" b="1"/>
          <a:stretch/>
        </p:blipFill>
        <p:spPr>
          <a:xfrm>
            <a:off x="447134" y="2100942"/>
            <a:ext cx="7402578" cy="4692801"/>
          </a:xfrm>
          <a:prstGeom prst="rect">
            <a:avLst/>
          </a:prstGeom>
        </p:spPr>
      </p:pic>
    </p:spTree>
    <p:extLst>
      <p:ext uri="{BB962C8B-B14F-4D97-AF65-F5344CB8AC3E}">
        <p14:creationId xmlns:p14="http://schemas.microsoft.com/office/powerpoint/2010/main" val="34207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EDF2-3B49-701D-F490-DFB2DD21AF54}"/>
              </a:ext>
            </a:extLst>
          </p:cNvPr>
          <p:cNvSpPr>
            <a:spLocks noGrp="1"/>
          </p:cNvSpPr>
          <p:nvPr>
            <p:ph type="title"/>
          </p:nvPr>
        </p:nvSpPr>
        <p:spPr/>
        <p:txBody>
          <a:bodyPr/>
          <a:lstStyle/>
          <a:p>
            <a:r>
              <a:rPr lang="en-US" dirty="0"/>
              <a:t>Creating Assignments - Exams</a:t>
            </a:r>
          </a:p>
        </p:txBody>
      </p:sp>
      <p:sp>
        <p:nvSpPr>
          <p:cNvPr id="3" name="Content Placeholder 2">
            <a:extLst>
              <a:ext uri="{FF2B5EF4-FFF2-40B4-BE49-F238E27FC236}">
                <a16:creationId xmlns:a16="http://schemas.microsoft.com/office/drawing/2014/main" id="{87579760-51B3-3175-43E4-0F2915AC3A49}"/>
              </a:ext>
            </a:extLst>
          </p:cNvPr>
          <p:cNvSpPr>
            <a:spLocks noGrp="1"/>
          </p:cNvSpPr>
          <p:nvPr>
            <p:ph idx="1"/>
          </p:nvPr>
        </p:nvSpPr>
        <p:spPr>
          <a:xfrm>
            <a:off x="277090" y="1153422"/>
            <a:ext cx="5419640" cy="5556659"/>
          </a:xfrm>
        </p:spPr>
        <p:txBody>
          <a:bodyPr>
            <a:normAutofit fontScale="92500" lnSpcReduction="10000"/>
          </a:bodyPr>
          <a:lstStyle/>
          <a:p>
            <a:pPr marL="0" indent="0">
              <a:buNone/>
            </a:pPr>
            <a:r>
              <a:rPr lang="en-US" dirty="0"/>
              <a:t>If students will be uploading the exam :</a:t>
            </a:r>
          </a:p>
          <a:p>
            <a:pPr marL="514350" indent="-514350">
              <a:buAutoNum type="arabicPeriod"/>
            </a:pPr>
            <a:r>
              <a:rPr lang="en-US" dirty="0"/>
              <a:t>Specify the release, due, and late dates and times.</a:t>
            </a:r>
          </a:p>
          <a:p>
            <a:pPr marL="514350" indent="-514350">
              <a:buAutoNum type="arabicPeriod"/>
            </a:pPr>
            <a:r>
              <a:rPr lang="en-US" dirty="0"/>
              <a:t>The time limit starts a timer as soon as they open the exam (students are asked to confirm they are ready to begin). Extensions can be managed separately in the “Extensions” menu.</a:t>
            </a:r>
          </a:p>
          <a:p>
            <a:pPr marL="514350" indent="-514350">
              <a:buAutoNum type="arabicPeriod"/>
            </a:pPr>
            <a:r>
              <a:rPr lang="en-US" dirty="0"/>
              <a:t>Decide if the students will download the template from </a:t>
            </a:r>
            <a:r>
              <a:rPr lang="en-US" dirty="0" err="1"/>
              <a:t>Gradescope</a:t>
            </a:r>
            <a:r>
              <a:rPr lang="en-US" dirty="0"/>
              <a:t> or receive it another way.</a:t>
            </a:r>
          </a:p>
        </p:txBody>
      </p:sp>
      <p:pic>
        <p:nvPicPr>
          <p:cNvPr id="5" name="Picture 4">
            <a:extLst>
              <a:ext uri="{FF2B5EF4-FFF2-40B4-BE49-F238E27FC236}">
                <a16:creationId xmlns:a16="http://schemas.microsoft.com/office/drawing/2014/main" id="{757E40C7-B4EA-5706-22EF-2F3A6C724BAB}"/>
              </a:ext>
            </a:extLst>
          </p:cNvPr>
          <p:cNvPicPr>
            <a:picLocks noChangeAspect="1"/>
          </p:cNvPicPr>
          <p:nvPr/>
        </p:nvPicPr>
        <p:blipFill>
          <a:blip r:embed="rId3"/>
          <a:stretch>
            <a:fillRect/>
          </a:stretch>
        </p:blipFill>
        <p:spPr>
          <a:xfrm>
            <a:off x="5696730" y="927846"/>
            <a:ext cx="6045404" cy="5674659"/>
          </a:xfrm>
          <a:prstGeom prst="rect">
            <a:avLst/>
          </a:prstGeom>
        </p:spPr>
      </p:pic>
      <p:sp>
        <p:nvSpPr>
          <p:cNvPr id="4" name="Oval 3">
            <a:extLst>
              <a:ext uri="{FF2B5EF4-FFF2-40B4-BE49-F238E27FC236}">
                <a16:creationId xmlns:a16="http://schemas.microsoft.com/office/drawing/2014/main" id="{98ECA218-F2C6-30A1-0FA4-1D66FE099AF6}"/>
              </a:ext>
            </a:extLst>
          </p:cNvPr>
          <p:cNvSpPr/>
          <p:nvPr/>
        </p:nvSpPr>
        <p:spPr>
          <a:xfrm>
            <a:off x="5696730" y="2516278"/>
            <a:ext cx="5419640" cy="86190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F56AE6A-F294-E9FA-E77A-EC626CCFC056}"/>
              </a:ext>
            </a:extLst>
          </p:cNvPr>
          <p:cNvSpPr/>
          <p:nvPr/>
        </p:nvSpPr>
        <p:spPr>
          <a:xfrm>
            <a:off x="5791812" y="3523943"/>
            <a:ext cx="1313323" cy="86190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042B380-CB42-8CA1-C284-50F579D90251}"/>
              </a:ext>
            </a:extLst>
          </p:cNvPr>
          <p:cNvSpPr/>
          <p:nvPr/>
        </p:nvSpPr>
        <p:spPr>
          <a:xfrm>
            <a:off x="5309232" y="4493427"/>
            <a:ext cx="3649413" cy="86190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205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EDF2-3B49-701D-F490-DFB2DD21AF54}"/>
              </a:ext>
            </a:extLst>
          </p:cNvPr>
          <p:cNvSpPr>
            <a:spLocks noGrp="1"/>
          </p:cNvSpPr>
          <p:nvPr>
            <p:ph type="title"/>
          </p:nvPr>
        </p:nvSpPr>
        <p:spPr/>
        <p:txBody>
          <a:bodyPr/>
          <a:lstStyle/>
          <a:p>
            <a:r>
              <a:rPr lang="en-US" dirty="0"/>
              <a:t>Creating Assignments - Exams</a:t>
            </a:r>
          </a:p>
        </p:txBody>
      </p:sp>
      <p:sp>
        <p:nvSpPr>
          <p:cNvPr id="3" name="Content Placeholder 2">
            <a:extLst>
              <a:ext uri="{FF2B5EF4-FFF2-40B4-BE49-F238E27FC236}">
                <a16:creationId xmlns:a16="http://schemas.microsoft.com/office/drawing/2014/main" id="{87579760-51B3-3175-43E4-0F2915AC3A49}"/>
              </a:ext>
            </a:extLst>
          </p:cNvPr>
          <p:cNvSpPr>
            <a:spLocks noGrp="1"/>
          </p:cNvSpPr>
          <p:nvPr>
            <p:ph idx="1"/>
          </p:nvPr>
        </p:nvSpPr>
        <p:spPr>
          <a:xfrm>
            <a:off x="450574" y="1382023"/>
            <a:ext cx="10515600" cy="5180142"/>
          </a:xfrm>
        </p:spPr>
        <p:txBody>
          <a:bodyPr>
            <a:normAutofit/>
          </a:bodyPr>
          <a:lstStyle/>
          <a:p>
            <a:pPr marL="0" indent="0">
              <a:buNone/>
            </a:pPr>
            <a:r>
              <a:rPr lang="en-US" dirty="0"/>
              <a:t>Tips for exam grading in </a:t>
            </a:r>
            <a:r>
              <a:rPr lang="en-US" dirty="0" err="1"/>
              <a:t>Gradescope</a:t>
            </a:r>
            <a:r>
              <a:rPr lang="en-US" dirty="0"/>
              <a:t>:</a:t>
            </a:r>
          </a:p>
          <a:p>
            <a:pPr marL="0" indent="0">
              <a:buNone/>
            </a:pPr>
            <a:r>
              <a:rPr lang="en-US" i="1" dirty="0"/>
              <a:t>Instructor submission (typical for in-person exams)</a:t>
            </a:r>
          </a:p>
          <a:p>
            <a:r>
              <a:rPr lang="en-US" dirty="0"/>
              <a:t>Draw boxes on your exam files to indicate where students should provide answers.</a:t>
            </a:r>
          </a:p>
          <a:p>
            <a:r>
              <a:rPr lang="en-US" dirty="0"/>
              <a:t>If collecting paper exams, cut off the corners and batch scan them to upload.</a:t>
            </a:r>
          </a:p>
          <a:p>
            <a:pPr marL="0" indent="0">
              <a:buNone/>
            </a:pPr>
            <a:r>
              <a:rPr lang="en-US" i="1" dirty="0"/>
              <a:t>Student submission / no template</a:t>
            </a:r>
          </a:p>
          <a:p>
            <a:r>
              <a:rPr lang="en-US" dirty="0"/>
              <a:t>Have students draw boxes around their final answer for easier grading.</a:t>
            </a:r>
          </a:p>
          <a:p>
            <a:r>
              <a:rPr lang="en-US" dirty="0"/>
              <a:t>Teach students in advance how to ”assign pages” of their assignment - consider having them practice this.</a:t>
            </a:r>
          </a:p>
        </p:txBody>
      </p:sp>
    </p:spTree>
    <p:extLst>
      <p:ext uri="{BB962C8B-B14F-4D97-AF65-F5344CB8AC3E}">
        <p14:creationId xmlns:p14="http://schemas.microsoft.com/office/powerpoint/2010/main" val="2701350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A7577-9A20-8763-42F4-4D2DC0D24C64}"/>
              </a:ext>
            </a:extLst>
          </p:cNvPr>
          <p:cNvSpPr>
            <a:spLocks noGrp="1"/>
          </p:cNvSpPr>
          <p:nvPr>
            <p:ph type="title"/>
          </p:nvPr>
        </p:nvSpPr>
        <p:spPr/>
        <p:txBody>
          <a:bodyPr/>
          <a:lstStyle/>
          <a:p>
            <a:r>
              <a:rPr lang="en-US" dirty="0"/>
              <a:t>Creating Assignments - Others</a:t>
            </a:r>
          </a:p>
        </p:txBody>
      </p:sp>
      <p:sp>
        <p:nvSpPr>
          <p:cNvPr id="3" name="Content Placeholder 2">
            <a:extLst>
              <a:ext uri="{FF2B5EF4-FFF2-40B4-BE49-F238E27FC236}">
                <a16:creationId xmlns:a16="http://schemas.microsoft.com/office/drawing/2014/main" id="{BA2D9662-E33C-DBC6-5F86-6576E9A41407}"/>
              </a:ext>
            </a:extLst>
          </p:cNvPr>
          <p:cNvSpPr>
            <a:spLocks noGrp="1"/>
          </p:cNvSpPr>
          <p:nvPr>
            <p:ph idx="1"/>
          </p:nvPr>
        </p:nvSpPr>
        <p:spPr>
          <a:xfrm>
            <a:off x="277090" y="1102622"/>
            <a:ext cx="11512826" cy="5602978"/>
          </a:xfrm>
        </p:spPr>
        <p:txBody>
          <a:bodyPr/>
          <a:lstStyle/>
          <a:p>
            <a:pPr marL="0" indent="0">
              <a:buNone/>
            </a:pPr>
            <a:r>
              <a:rPr lang="en-US" i="1" dirty="0"/>
              <a:t>Homework / Problems Sets:</a:t>
            </a:r>
          </a:p>
          <a:p>
            <a:r>
              <a:rPr lang="en-US" dirty="0"/>
              <a:t>The process is identical to the one for exams</a:t>
            </a:r>
          </a:p>
          <a:p>
            <a:pPr marL="0" indent="0">
              <a:buNone/>
            </a:pPr>
            <a:r>
              <a:rPr lang="en-US" i="1" dirty="0"/>
              <a:t>Bubble Sheet:</a:t>
            </a:r>
          </a:p>
          <a:p>
            <a:r>
              <a:rPr lang="en-US" dirty="0" err="1"/>
              <a:t>Gradescope</a:t>
            </a:r>
            <a:r>
              <a:rPr lang="en-US" dirty="0"/>
              <a:t> has a 200-question bubble sheet template that can be </a:t>
            </a:r>
            <a:r>
              <a:rPr lang="en-US" dirty="0" err="1"/>
              <a:t>autograded</a:t>
            </a:r>
            <a:r>
              <a:rPr lang="en-US" dirty="0"/>
              <a:t> once you provide correct answers. Partial credit, either/or answers, and multiple versions are supported.</a:t>
            </a:r>
          </a:p>
          <a:p>
            <a:pPr marL="0" indent="0">
              <a:buNone/>
            </a:pPr>
            <a:r>
              <a:rPr lang="en-US" i="1" dirty="0"/>
              <a:t>Programming Assignment:</a:t>
            </a:r>
          </a:p>
          <a:p>
            <a:r>
              <a:rPr lang="en-US" dirty="0"/>
              <a:t>Upload your </a:t>
            </a:r>
            <a:r>
              <a:rPr lang="en-US" dirty="0" err="1"/>
              <a:t>autograder</a:t>
            </a:r>
            <a:r>
              <a:rPr lang="en-US" dirty="0"/>
              <a:t> .zip file and have student code submissions graded automatically.</a:t>
            </a:r>
          </a:p>
          <a:p>
            <a:pPr marL="0" indent="0">
              <a:buNone/>
            </a:pPr>
            <a:r>
              <a:rPr lang="en-US" i="1" dirty="0"/>
              <a:t>Online Assignment (Beta):</a:t>
            </a:r>
          </a:p>
          <a:p>
            <a:r>
              <a:rPr lang="en-US" dirty="0"/>
              <a:t>Build online quizzes in a relatively clunky interface. Many types of questions can be auto-graded. Recommend Canvas quizzes instead.</a:t>
            </a:r>
          </a:p>
        </p:txBody>
      </p:sp>
    </p:spTree>
    <p:extLst>
      <p:ext uri="{BB962C8B-B14F-4D97-AF65-F5344CB8AC3E}">
        <p14:creationId xmlns:p14="http://schemas.microsoft.com/office/powerpoint/2010/main" val="2715391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2429F-BA63-A8C7-1CB5-F7C172EF3ACF}"/>
              </a:ext>
            </a:extLst>
          </p:cNvPr>
          <p:cNvSpPr>
            <a:spLocks noGrp="1"/>
          </p:cNvSpPr>
          <p:nvPr>
            <p:ph type="title"/>
          </p:nvPr>
        </p:nvSpPr>
        <p:spPr/>
        <p:txBody>
          <a:bodyPr/>
          <a:lstStyle/>
          <a:p>
            <a:r>
              <a:rPr lang="en-US" dirty="0"/>
              <a:t>Grading</a:t>
            </a:r>
          </a:p>
        </p:txBody>
      </p:sp>
      <p:sp>
        <p:nvSpPr>
          <p:cNvPr id="6" name="Content Placeholder 5">
            <a:extLst>
              <a:ext uri="{FF2B5EF4-FFF2-40B4-BE49-F238E27FC236}">
                <a16:creationId xmlns:a16="http://schemas.microsoft.com/office/drawing/2014/main" id="{257ED029-ED0E-2754-5E13-577C2C347BFB}"/>
              </a:ext>
            </a:extLst>
          </p:cNvPr>
          <p:cNvSpPr>
            <a:spLocks noGrp="1"/>
          </p:cNvSpPr>
          <p:nvPr>
            <p:ph sz="half" idx="1"/>
          </p:nvPr>
        </p:nvSpPr>
        <p:spPr>
          <a:xfrm>
            <a:off x="131602" y="972870"/>
            <a:ext cx="4627403" cy="5674510"/>
          </a:xfrm>
        </p:spPr>
        <p:txBody>
          <a:bodyPr/>
          <a:lstStyle/>
          <a:p>
            <a:pPr marL="0" indent="0">
              <a:buNone/>
            </a:pPr>
            <a:r>
              <a:rPr lang="en-US" dirty="0"/>
              <a:t>Grading is relatively straightforward and user-friendly, but a few tips:</a:t>
            </a:r>
          </a:p>
          <a:p>
            <a:r>
              <a:rPr lang="en-US" dirty="0"/>
              <a:t>Pressing the number of the rubric item toggles it off/on.</a:t>
            </a:r>
          </a:p>
          <a:p>
            <a:r>
              <a:rPr lang="en-US" dirty="0"/>
              <a:t>You must have a “not correct” item - every question needs a rubric selection or it remains ungraded.</a:t>
            </a:r>
          </a:p>
          <a:p>
            <a:r>
              <a:rPr lang="en-US" dirty="0"/>
              <a:t>Apply (and reuse) comments to a student.</a:t>
            </a:r>
          </a:p>
        </p:txBody>
      </p:sp>
      <p:sp>
        <p:nvSpPr>
          <p:cNvPr id="7" name="Content Placeholder 6">
            <a:extLst>
              <a:ext uri="{FF2B5EF4-FFF2-40B4-BE49-F238E27FC236}">
                <a16:creationId xmlns:a16="http://schemas.microsoft.com/office/drawing/2014/main" id="{2AE43C21-E52C-286B-B3E2-71794C3DEFC3}"/>
              </a:ext>
            </a:extLst>
          </p:cNvPr>
          <p:cNvSpPr>
            <a:spLocks noGrp="1"/>
          </p:cNvSpPr>
          <p:nvPr>
            <p:ph sz="half" idx="2"/>
          </p:nvPr>
        </p:nvSpPr>
        <p:spPr/>
        <p:txBody>
          <a:bodyPr/>
          <a:lstStyle/>
          <a:p>
            <a:endParaRPr lang="en-US"/>
          </a:p>
        </p:txBody>
      </p:sp>
      <p:pic>
        <p:nvPicPr>
          <p:cNvPr id="5" name="Picture 4">
            <a:extLst>
              <a:ext uri="{FF2B5EF4-FFF2-40B4-BE49-F238E27FC236}">
                <a16:creationId xmlns:a16="http://schemas.microsoft.com/office/drawing/2014/main" id="{0D7E22AE-DBEF-C58C-7305-220C0A798BB5}"/>
              </a:ext>
            </a:extLst>
          </p:cNvPr>
          <p:cNvPicPr>
            <a:picLocks noChangeAspect="1"/>
          </p:cNvPicPr>
          <p:nvPr/>
        </p:nvPicPr>
        <p:blipFill>
          <a:blip r:embed="rId3"/>
          <a:stretch>
            <a:fillRect/>
          </a:stretch>
        </p:blipFill>
        <p:spPr>
          <a:xfrm>
            <a:off x="4759006" y="0"/>
            <a:ext cx="7155904" cy="6858000"/>
          </a:xfrm>
          <a:prstGeom prst="rect">
            <a:avLst/>
          </a:prstGeom>
        </p:spPr>
      </p:pic>
      <p:sp>
        <p:nvSpPr>
          <p:cNvPr id="8" name="Oval 7">
            <a:extLst>
              <a:ext uri="{FF2B5EF4-FFF2-40B4-BE49-F238E27FC236}">
                <a16:creationId xmlns:a16="http://schemas.microsoft.com/office/drawing/2014/main" id="{D3701AAB-27FA-64C3-977D-5B0060155654}"/>
              </a:ext>
            </a:extLst>
          </p:cNvPr>
          <p:cNvSpPr/>
          <p:nvPr/>
        </p:nvSpPr>
        <p:spPr>
          <a:xfrm>
            <a:off x="9030984" y="1222625"/>
            <a:ext cx="585627" cy="4623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09CA009-C279-1AD4-DC4D-9DB4AE37BC8A}"/>
              </a:ext>
            </a:extLst>
          </p:cNvPr>
          <p:cNvSpPr/>
          <p:nvPr/>
        </p:nvSpPr>
        <p:spPr>
          <a:xfrm>
            <a:off x="9030984" y="3998119"/>
            <a:ext cx="1541124" cy="4623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3554B93-16A4-799E-6A54-B6BE6EE52857}"/>
              </a:ext>
            </a:extLst>
          </p:cNvPr>
          <p:cNvSpPr/>
          <p:nvPr/>
        </p:nvSpPr>
        <p:spPr>
          <a:xfrm>
            <a:off x="8846048" y="5193346"/>
            <a:ext cx="3214349" cy="133074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162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2429F-BA63-A8C7-1CB5-F7C172EF3ACF}"/>
              </a:ext>
            </a:extLst>
          </p:cNvPr>
          <p:cNvSpPr>
            <a:spLocks noGrp="1"/>
          </p:cNvSpPr>
          <p:nvPr>
            <p:ph type="title"/>
          </p:nvPr>
        </p:nvSpPr>
        <p:spPr/>
        <p:txBody>
          <a:bodyPr/>
          <a:lstStyle/>
          <a:p>
            <a:r>
              <a:rPr lang="en-US" dirty="0"/>
              <a:t>Grading</a:t>
            </a:r>
          </a:p>
        </p:txBody>
      </p:sp>
      <p:sp>
        <p:nvSpPr>
          <p:cNvPr id="6" name="Content Placeholder 5">
            <a:extLst>
              <a:ext uri="{FF2B5EF4-FFF2-40B4-BE49-F238E27FC236}">
                <a16:creationId xmlns:a16="http://schemas.microsoft.com/office/drawing/2014/main" id="{257ED029-ED0E-2754-5E13-577C2C347BFB}"/>
              </a:ext>
            </a:extLst>
          </p:cNvPr>
          <p:cNvSpPr>
            <a:spLocks noGrp="1"/>
          </p:cNvSpPr>
          <p:nvPr>
            <p:ph sz="half" idx="1"/>
          </p:nvPr>
        </p:nvSpPr>
        <p:spPr>
          <a:xfrm>
            <a:off x="131602" y="972870"/>
            <a:ext cx="4627403" cy="5674510"/>
          </a:xfrm>
        </p:spPr>
        <p:txBody>
          <a:bodyPr>
            <a:normAutofit lnSpcReduction="10000"/>
          </a:bodyPr>
          <a:lstStyle/>
          <a:p>
            <a:pPr marL="0" indent="0">
              <a:buNone/>
            </a:pPr>
            <a:r>
              <a:rPr lang="en-US" dirty="0"/>
              <a:t>More tips:</a:t>
            </a:r>
          </a:p>
          <a:p>
            <a:r>
              <a:rPr lang="en-US" dirty="0"/>
              <a:t>You can update the score for a rubric item and ALL scores will be updated automatically.</a:t>
            </a:r>
          </a:p>
          <a:p>
            <a:r>
              <a:rPr lang="en-US" dirty="0"/>
              <a:t>Something not covered in the rubric? Add a new item - you can also mix positive and negative scoring.</a:t>
            </a:r>
          </a:p>
          <a:p>
            <a:r>
              <a:rPr lang="en-US" dirty="0"/>
              <a:t>Clicking “Next Ungraded” takes you to the next student submission of the same problem - or simply press “z”</a:t>
            </a:r>
          </a:p>
        </p:txBody>
      </p:sp>
      <p:sp>
        <p:nvSpPr>
          <p:cNvPr id="7" name="Content Placeholder 6">
            <a:extLst>
              <a:ext uri="{FF2B5EF4-FFF2-40B4-BE49-F238E27FC236}">
                <a16:creationId xmlns:a16="http://schemas.microsoft.com/office/drawing/2014/main" id="{2AE43C21-E52C-286B-B3E2-71794C3DEFC3}"/>
              </a:ext>
            </a:extLst>
          </p:cNvPr>
          <p:cNvSpPr>
            <a:spLocks noGrp="1"/>
          </p:cNvSpPr>
          <p:nvPr>
            <p:ph sz="half" idx="2"/>
          </p:nvPr>
        </p:nvSpPr>
        <p:spPr/>
        <p:txBody>
          <a:bodyPr>
            <a:normAutofit lnSpcReduction="10000"/>
          </a:bodyPr>
          <a:lstStyle/>
          <a:p>
            <a:endParaRPr lang="en-US"/>
          </a:p>
        </p:txBody>
      </p:sp>
      <p:pic>
        <p:nvPicPr>
          <p:cNvPr id="5" name="Picture 4">
            <a:extLst>
              <a:ext uri="{FF2B5EF4-FFF2-40B4-BE49-F238E27FC236}">
                <a16:creationId xmlns:a16="http://schemas.microsoft.com/office/drawing/2014/main" id="{0D7E22AE-DBEF-C58C-7305-220C0A798BB5}"/>
              </a:ext>
            </a:extLst>
          </p:cNvPr>
          <p:cNvPicPr>
            <a:picLocks noChangeAspect="1"/>
          </p:cNvPicPr>
          <p:nvPr/>
        </p:nvPicPr>
        <p:blipFill>
          <a:blip r:embed="rId3"/>
          <a:stretch>
            <a:fillRect/>
          </a:stretch>
        </p:blipFill>
        <p:spPr>
          <a:xfrm>
            <a:off x="4759006" y="0"/>
            <a:ext cx="7155904" cy="6858000"/>
          </a:xfrm>
          <a:prstGeom prst="rect">
            <a:avLst/>
          </a:prstGeom>
        </p:spPr>
      </p:pic>
      <p:sp>
        <p:nvSpPr>
          <p:cNvPr id="8" name="Oval 7">
            <a:extLst>
              <a:ext uri="{FF2B5EF4-FFF2-40B4-BE49-F238E27FC236}">
                <a16:creationId xmlns:a16="http://schemas.microsoft.com/office/drawing/2014/main" id="{D3701AAB-27FA-64C3-977D-5B0060155654}"/>
              </a:ext>
            </a:extLst>
          </p:cNvPr>
          <p:cNvSpPr/>
          <p:nvPr/>
        </p:nvSpPr>
        <p:spPr>
          <a:xfrm>
            <a:off x="9378862" y="1222625"/>
            <a:ext cx="802828" cy="50343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09CA009-C279-1AD4-DC4D-9DB4AE37BC8A}"/>
              </a:ext>
            </a:extLst>
          </p:cNvPr>
          <p:cNvSpPr/>
          <p:nvPr/>
        </p:nvSpPr>
        <p:spPr>
          <a:xfrm>
            <a:off x="9004566" y="4450057"/>
            <a:ext cx="1438382" cy="4623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3554B93-16A4-799E-6A54-B6BE6EE52857}"/>
              </a:ext>
            </a:extLst>
          </p:cNvPr>
          <p:cNvSpPr/>
          <p:nvPr/>
        </p:nvSpPr>
        <p:spPr>
          <a:xfrm>
            <a:off x="10843143" y="6554911"/>
            <a:ext cx="1348857" cy="30308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719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69D770-DDD4-EEEF-C9E8-2E31F5FB3881}"/>
              </a:ext>
            </a:extLst>
          </p:cNvPr>
          <p:cNvSpPr>
            <a:spLocks noGrp="1"/>
          </p:cNvSpPr>
          <p:nvPr>
            <p:ph idx="1"/>
          </p:nvPr>
        </p:nvSpPr>
        <p:spPr>
          <a:xfrm>
            <a:off x="92467" y="1382023"/>
            <a:ext cx="3565133" cy="3313268"/>
          </a:xfrm>
        </p:spPr>
        <p:txBody>
          <a:bodyPr>
            <a:normAutofit/>
          </a:bodyPr>
          <a:lstStyle/>
          <a:p>
            <a:r>
              <a:rPr lang="en-US" dirty="0"/>
              <a:t>Simple or complex grading rubrics can be used.</a:t>
            </a:r>
          </a:p>
          <a:p>
            <a:r>
              <a:rPr lang="en-US" dirty="0"/>
              <a:t>Grading can be done by multiple users at once, with consistent tools</a:t>
            </a:r>
          </a:p>
          <a:p>
            <a:pPr marL="0" indent="0">
              <a:buNone/>
            </a:pPr>
            <a:endParaRPr lang="en-US" dirty="0"/>
          </a:p>
        </p:txBody>
      </p:sp>
      <p:pic>
        <p:nvPicPr>
          <p:cNvPr id="5" name="Picture 4" descr="A screenshot of a paper with a diagram&#10;&#10;Description automatically generated">
            <a:extLst>
              <a:ext uri="{FF2B5EF4-FFF2-40B4-BE49-F238E27FC236}">
                <a16:creationId xmlns:a16="http://schemas.microsoft.com/office/drawing/2014/main" id="{AA9526E0-09D0-9FF5-8FD1-8A4BA55A0FC3}"/>
              </a:ext>
            </a:extLst>
          </p:cNvPr>
          <p:cNvPicPr>
            <a:picLocks noChangeAspect="1"/>
          </p:cNvPicPr>
          <p:nvPr/>
        </p:nvPicPr>
        <p:blipFill>
          <a:blip r:embed="rId3"/>
          <a:stretch>
            <a:fillRect/>
          </a:stretch>
        </p:blipFill>
        <p:spPr>
          <a:xfrm>
            <a:off x="3969026" y="166867"/>
            <a:ext cx="7772400" cy="6691133"/>
          </a:xfrm>
          <a:prstGeom prst="rect">
            <a:avLst/>
          </a:prstGeom>
        </p:spPr>
      </p:pic>
      <p:sp>
        <p:nvSpPr>
          <p:cNvPr id="2" name="Title 1">
            <a:extLst>
              <a:ext uri="{FF2B5EF4-FFF2-40B4-BE49-F238E27FC236}">
                <a16:creationId xmlns:a16="http://schemas.microsoft.com/office/drawing/2014/main" id="{0FBF5C43-67A5-4CC7-E880-76AC95E9BCFD}"/>
              </a:ext>
            </a:extLst>
          </p:cNvPr>
          <p:cNvSpPr>
            <a:spLocks noGrp="1"/>
          </p:cNvSpPr>
          <p:nvPr>
            <p:ph type="title"/>
          </p:nvPr>
        </p:nvSpPr>
        <p:spPr/>
        <p:txBody>
          <a:bodyPr/>
          <a:lstStyle/>
          <a:p>
            <a:r>
              <a:rPr lang="en-US" dirty="0"/>
              <a:t>Grading</a:t>
            </a:r>
          </a:p>
        </p:txBody>
      </p:sp>
    </p:spTree>
    <p:extLst>
      <p:ext uri="{BB962C8B-B14F-4D97-AF65-F5344CB8AC3E}">
        <p14:creationId xmlns:p14="http://schemas.microsoft.com/office/powerpoint/2010/main" val="2656391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8F30D-BC18-46D4-215E-A26B5C4FFBFA}"/>
              </a:ext>
            </a:extLst>
          </p:cNvPr>
          <p:cNvSpPr>
            <a:spLocks noGrp="1"/>
          </p:cNvSpPr>
          <p:nvPr>
            <p:ph type="title"/>
          </p:nvPr>
        </p:nvSpPr>
        <p:spPr/>
        <p:txBody>
          <a:bodyPr/>
          <a:lstStyle/>
          <a:p>
            <a:r>
              <a:rPr lang="en-US" dirty="0"/>
              <a:t>Group Grading</a:t>
            </a:r>
          </a:p>
        </p:txBody>
      </p:sp>
      <p:sp>
        <p:nvSpPr>
          <p:cNvPr id="3" name="Content Placeholder 2">
            <a:extLst>
              <a:ext uri="{FF2B5EF4-FFF2-40B4-BE49-F238E27FC236}">
                <a16:creationId xmlns:a16="http://schemas.microsoft.com/office/drawing/2014/main" id="{CE1A15CF-889E-1446-1800-C74539EBE4E6}"/>
              </a:ext>
            </a:extLst>
          </p:cNvPr>
          <p:cNvSpPr>
            <a:spLocks noGrp="1"/>
          </p:cNvSpPr>
          <p:nvPr>
            <p:ph idx="1"/>
          </p:nvPr>
        </p:nvSpPr>
        <p:spPr/>
        <p:txBody>
          <a:bodyPr/>
          <a:lstStyle/>
          <a:p>
            <a:pPr marL="0" indent="0">
              <a:buNone/>
            </a:pPr>
            <a:r>
              <a:rPr lang="en-US" dirty="0"/>
              <a:t>If you have a simple question - e.g., one in which a single answer is written in a box - you may want to consider group grading:</a:t>
            </a:r>
          </a:p>
          <a:p>
            <a:r>
              <a:rPr lang="en-US" dirty="0"/>
              <a:t>Question previews are shown.</a:t>
            </a:r>
          </a:p>
          <a:p>
            <a:r>
              <a:rPr lang="en-US" dirty="0"/>
              <a:t>Answers can be grouped</a:t>
            </a:r>
          </a:p>
          <a:p>
            <a:pPr lvl="1"/>
            <a:r>
              <a:rPr lang="en-US" dirty="0"/>
              <a:t>correct</a:t>
            </a:r>
          </a:p>
          <a:p>
            <a:pPr lvl="1"/>
            <a:r>
              <a:rPr lang="en-US" dirty="0"/>
              <a:t>incorrect</a:t>
            </a:r>
          </a:p>
          <a:p>
            <a:pPr lvl="1"/>
            <a:r>
              <a:rPr lang="en-US" dirty="0"/>
              <a:t>half-right</a:t>
            </a:r>
          </a:p>
          <a:p>
            <a:pPr lvl="1"/>
            <a:r>
              <a:rPr lang="en-US" dirty="0"/>
              <a:t>etc.</a:t>
            </a:r>
          </a:p>
          <a:p>
            <a:r>
              <a:rPr lang="en-US" dirty="0"/>
              <a:t>AI can assist with grouping</a:t>
            </a:r>
          </a:p>
        </p:txBody>
      </p:sp>
      <p:pic>
        <p:nvPicPr>
          <p:cNvPr id="7" name="Picture 6">
            <a:extLst>
              <a:ext uri="{FF2B5EF4-FFF2-40B4-BE49-F238E27FC236}">
                <a16:creationId xmlns:a16="http://schemas.microsoft.com/office/drawing/2014/main" id="{E4323B70-B827-3881-5682-EB8519D8D192}"/>
              </a:ext>
            </a:extLst>
          </p:cNvPr>
          <p:cNvPicPr>
            <a:picLocks noChangeAspect="1"/>
          </p:cNvPicPr>
          <p:nvPr/>
        </p:nvPicPr>
        <p:blipFill>
          <a:blip r:embed="rId3"/>
          <a:stretch>
            <a:fillRect/>
          </a:stretch>
        </p:blipFill>
        <p:spPr>
          <a:xfrm>
            <a:off x="5920765" y="2425208"/>
            <a:ext cx="5647780" cy="4388203"/>
          </a:xfrm>
          <a:prstGeom prst="rect">
            <a:avLst/>
          </a:prstGeom>
        </p:spPr>
      </p:pic>
    </p:spTree>
    <p:extLst>
      <p:ext uri="{BB962C8B-B14F-4D97-AF65-F5344CB8AC3E}">
        <p14:creationId xmlns:p14="http://schemas.microsoft.com/office/powerpoint/2010/main" val="3928815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8F30D-BC18-46D4-215E-A26B5C4FFBFA}"/>
              </a:ext>
            </a:extLst>
          </p:cNvPr>
          <p:cNvSpPr>
            <a:spLocks noGrp="1"/>
          </p:cNvSpPr>
          <p:nvPr>
            <p:ph type="title"/>
          </p:nvPr>
        </p:nvSpPr>
        <p:spPr/>
        <p:txBody>
          <a:bodyPr/>
          <a:lstStyle/>
          <a:p>
            <a:r>
              <a:rPr lang="en-US" dirty="0"/>
              <a:t>Group Grading</a:t>
            </a:r>
          </a:p>
        </p:txBody>
      </p:sp>
      <p:sp>
        <p:nvSpPr>
          <p:cNvPr id="3" name="Content Placeholder 2">
            <a:extLst>
              <a:ext uri="{FF2B5EF4-FFF2-40B4-BE49-F238E27FC236}">
                <a16:creationId xmlns:a16="http://schemas.microsoft.com/office/drawing/2014/main" id="{CE1A15CF-889E-1446-1800-C74539EBE4E6}"/>
              </a:ext>
            </a:extLst>
          </p:cNvPr>
          <p:cNvSpPr>
            <a:spLocks noGrp="1"/>
          </p:cNvSpPr>
          <p:nvPr>
            <p:ph idx="1"/>
          </p:nvPr>
        </p:nvSpPr>
        <p:spPr>
          <a:xfrm>
            <a:off x="450574" y="1382023"/>
            <a:ext cx="4218408" cy="4351338"/>
          </a:xfrm>
        </p:spPr>
        <p:txBody>
          <a:bodyPr/>
          <a:lstStyle/>
          <a:p>
            <a:pPr marL="0" indent="0">
              <a:buNone/>
            </a:pPr>
            <a:r>
              <a:rPr lang="en-US" dirty="0"/>
              <a:t>You title and confirm the groups, assign scores, and then all grouped answers are scored the same. You can always ungroup and grade manually.</a:t>
            </a:r>
          </a:p>
        </p:txBody>
      </p:sp>
      <p:pic>
        <p:nvPicPr>
          <p:cNvPr id="5" name="Picture 4">
            <a:extLst>
              <a:ext uri="{FF2B5EF4-FFF2-40B4-BE49-F238E27FC236}">
                <a16:creationId xmlns:a16="http://schemas.microsoft.com/office/drawing/2014/main" id="{51D9555A-EDF2-E589-39F1-453538105FF0}"/>
              </a:ext>
            </a:extLst>
          </p:cNvPr>
          <p:cNvPicPr>
            <a:picLocks noChangeAspect="1"/>
          </p:cNvPicPr>
          <p:nvPr/>
        </p:nvPicPr>
        <p:blipFill>
          <a:blip r:embed="rId3"/>
          <a:stretch>
            <a:fillRect/>
          </a:stretch>
        </p:blipFill>
        <p:spPr>
          <a:xfrm>
            <a:off x="4668982" y="1294325"/>
            <a:ext cx="7398308" cy="4181652"/>
          </a:xfrm>
          <a:prstGeom prst="rect">
            <a:avLst/>
          </a:prstGeom>
        </p:spPr>
      </p:pic>
    </p:spTree>
    <p:extLst>
      <p:ext uri="{BB962C8B-B14F-4D97-AF65-F5344CB8AC3E}">
        <p14:creationId xmlns:p14="http://schemas.microsoft.com/office/powerpoint/2010/main" val="278604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13DC-95C6-7A81-8C91-72455EC79783}"/>
              </a:ext>
            </a:extLst>
          </p:cNvPr>
          <p:cNvSpPr>
            <a:spLocks noGrp="1"/>
          </p:cNvSpPr>
          <p:nvPr>
            <p:ph type="title"/>
          </p:nvPr>
        </p:nvSpPr>
        <p:spPr/>
        <p:txBody>
          <a:bodyPr/>
          <a:lstStyle/>
          <a:p>
            <a:r>
              <a:rPr lang="en-US" dirty="0"/>
              <a:t>Syncing Grades</a:t>
            </a:r>
          </a:p>
        </p:txBody>
      </p:sp>
      <p:sp>
        <p:nvSpPr>
          <p:cNvPr id="3" name="Content Placeholder 2">
            <a:extLst>
              <a:ext uri="{FF2B5EF4-FFF2-40B4-BE49-F238E27FC236}">
                <a16:creationId xmlns:a16="http://schemas.microsoft.com/office/drawing/2014/main" id="{14843B4B-987B-CFAC-1D41-449B51E0737D}"/>
              </a:ext>
            </a:extLst>
          </p:cNvPr>
          <p:cNvSpPr>
            <a:spLocks noGrp="1"/>
          </p:cNvSpPr>
          <p:nvPr>
            <p:ph idx="1"/>
          </p:nvPr>
        </p:nvSpPr>
        <p:spPr/>
        <p:txBody>
          <a:bodyPr/>
          <a:lstStyle/>
          <a:p>
            <a:pPr marL="0" indent="0">
              <a:buNone/>
            </a:pPr>
            <a:r>
              <a:rPr lang="en-US" dirty="0"/>
              <a:t>Once you have completed the grading (and possible regrading) of an assignment, you can publish and import grades to Canvas:</a:t>
            </a:r>
          </a:p>
        </p:txBody>
      </p:sp>
      <p:pic>
        <p:nvPicPr>
          <p:cNvPr id="5" name="Picture 4">
            <a:extLst>
              <a:ext uri="{FF2B5EF4-FFF2-40B4-BE49-F238E27FC236}">
                <a16:creationId xmlns:a16="http://schemas.microsoft.com/office/drawing/2014/main" id="{7CC24D9C-24D5-6694-4A11-1504B831FA75}"/>
              </a:ext>
            </a:extLst>
          </p:cNvPr>
          <p:cNvPicPr>
            <a:picLocks noChangeAspect="1"/>
          </p:cNvPicPr>
          <p:nvPr/>
        </p:nvPicPr>
        <p:blipFill>
          <a:blip r:embed="rId3"/>
          <a:stretch>
            <a:fillRect/>
          </a:stretch>
        </p:blipFill>
        <p:spPr>
          <a:xfrm>
            <a:off x="277090" y="2487933"/>
            <a:ext cx="2499346" cy="3301888"/>
          </a:xfrm>
          <a:prstGeom prst="rect">
            <a:avLst/>
          </a:prstGeom>
        </p:spPr>
      </p:pic>
      <p:pic>
        <p:nvPicPr>
          <p:cNvPr id="7" name="Picture 6">
            <a:extLst>
              <a:ext uri="{FF2B5EF4-FFF2-40B4-BE49-F238E27FC236}">
                <a16:creationId xmlns:a16="http://schemas.microsoft.com/office/drawing/2014/main" id="{3AEA978A-6AF9-E15B-6C7E-AF3DB89A70E8}"/>
              </a:ext>
            </a:extLst>
          </p:cNvPr>
          <p:cNvPicPr>
            <a:picLocks noChangeAspect="1"/>
          </p:cNvPicPr>
          <p:nvPr/>
        </p:nvPicPr>
        <p:blipFill>
          <a:blip r:embed="rId4"/>
          <a:stretch>
            <a:fillRect/>
          </a:stretch>
        </p:blipFill>
        <p:spPr>
          <a:xfrm>
            <a:off x="3193774" y="5906273"/>
            <a:ext cx="7772400" cy="445045"/>
          </a:xfrm>
          <a:prstGeom prst="rect">
            <a:avLst/>
          </a:prstGeom>
        </p:spPr>
      </p:pic>
      <p:sp>
        <p:nvSpPr>
          <p:cNvPr id="8" name="TextBox 7">
            <a:extLst>
              <a:ext uri="{FF2B5EF4-FFF2-40B4-BE49-F238E27FC236}">
                <a16:creationId xmlns:a16="http://schemas.microsoft.com/office/drawing/2014/main" id="{4812541A-2BC1-0EB3-90A5-0D057AFC3F92}"/>
              </a:ext>
            </a:extLst>
          </p:cNvPr>
          <p:cNvSpPr txBox="1"/>
          <p:nvPr/>
        </p:nvSpPr>
        <p:spPr>
          <a:xfrm>
            <a:off x="3713018" y="2923309"/>
            <a:ext cx="3768437" cy="1200329"/>
          </a:xfrm>
          <a:prstGeom prst="rect">
            <a:avLst/>
          </a:prstGeom>
          <a:noFill/>
        </p:spPr>
        <p:txBody>
          <a:bodyPr wrap="square" rtlCol="0">
            <a:spAutoFit/>
          </a:bodyPr>
          <a:lstStyle/>
          <a:p>
            <a:r>
              <a:rPr lang="en-US" dirty="0"/>
              <a:t>“Post grades to Canvas” fills in the Canvas gradebook with scores when the </a:t>
            </a:r>
            <a:r>
              <a:rPr lang="en-US" dirty="0" err="1"/>
              <a:t>Gradescope</a:t>
            </a:r>
            <a:r>
              <a:rPr lang="en-US" dirty="0"/>
              <a:t> assignment is linked to a canvas assignment.</a:t>
            </a:r>
          </a:p>
        </p:txBody>
      </p:sp>
      <p:sp>
        <p:nvSpPr>
          <p:cNvPr id="9" name="TextBox 8">
            <a:extLst>
              <a:ext uri="{FF2B5EF4-FFF2-40B4-BE49-F238E27FC236}">
                <a16:creationId xmlns:a16="http://schemas.microsoft.com/office/drawing/2014/main" id="{9D1A4986-A57F-201F-E02C-B9847AF9669D}"/>
              </a:ext>
            </a:extLst>
          </p:cNvPr>
          <p:cNvSpPr txBox="1"/>
          <p:nvPr/>
        </p:nvSpPr>
        <p:spPr>
          <a:xfrm>
            <a:off x="8285018" y="2938548"/>
            <a:ext cx="3768437" cy="1477328"/>
          </a:xfrm>
          <a:prstGeom prst="rect">
            <a:avLst/>
          </a:prstGeom>
          <a:noFill/>
        </p:spPr>
        <p:txBody>
          <a:bodyPr wrap="square" rtlCol="0">
            <a:spAutoFit/>
          </a:bodyPr>
          <a:lstStyle/>
          <a:p>
            <a:r>
              <a:rPr lang="en-US" dirty="0"/>
              <a:t>“Publish Grades” allows students to see their scores and evaluations in the </a:t>
            </a:r>
            <a:r>
              <a:rPr lang="en-US" dirty="0" err="1"/>
              <a:t>Gradescope</a:t>
            </a:r>
            <a:r>
              <a:rPr lang="en-US" dirty="0"/>
              <a:t> environment - including the rubric items (if you allowed that), scoring, and comments.</a:t>
            </a:r>
          </a:p>
        </p:txBody>
      </p:sp>
      <p:cxnSp>
        <p:nvCxnSpPr>
          <p:cNvPr id="11" name="Straight Arrow Connector 10">
            <a:extLst>
              <a:ext uri="{FF2B5EF4-FFF2-40B4-BE49-F238E27FC236}">
                <a16:creationId xmlns:a16="http://schemas.microsoft.com/office/drawing/2014/main" id="{241A7A90-0C68-3E8B-9E1F-CA52AB7436A9}"/>
              </a:ext>
            </a:extLst>
          </p:cNvPr>
          <p:cNvCxnSpPr/>
          <p:nvPr/>
        </p:nvCxnSpPr>
        <p:spPr>
          <a:xfrm>
            <a:off x="5597236" y="4138877"/>
            <a:ext cx="3048000" cy="17673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08C2628-018A-2F65-B570-43180AE078A8}"/>
              </a:ext>
            </a:extLst>
          </p:cNvPr>
          <p:cNvCxnSpPr>
            <a:cxnSpLocks/>
            <a:stCxn id="9" idx="2"/>
          </p:cNvCxnSpPr>
          <p:nvPr/>
        </p:nvCxnSpPr>
        <p:spPr>
          <a:xfrm flipH="1">
            <a:off x="10169236" y="4415876"/>
            <a:ext cx="1" cy="149039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492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E18DD-1A76-755B-4F3D-255B188D0E83}"/>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B4853826-1CBB-4C19-C7D2-7058AA49CD7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91375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967</TotalTime>
  <Words>1074</Words>
  <Application>Microsoft Macintosh PowerPoint</Application>
  <PresentationFormat>Widescreen</PresentationFormat>
  <Paragraphs>108</Paragraphs>
  <Slides>20</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Avenir Book</vt:lpstr>
      <vt:lpstr>Calibri</vt:lpstr>
      <vt:lpstr>Calibri Light</vt:lpstr>
      <vt:lpstr>Office Theme</vt:lpstr>
      <vt:lpstr>Custom Design</vt:lpstr>
      <vt:lpstr>Getting Started with Gradescope</vt:lpstr>
      <vt:lpstr>Outline</vt:lpstr>
      <vt:lpstr>Introduction to Gradescope</vt:lpstr>
      <vt:lpstr>Connecting to Canvas</vt:lpstr>
      <vt:lpstr>Course Settings</vt:lpstr>
      <vt:lpstr>Sync your course roster</vt:lpstr>
      <vt:lpstr>Creating Assignments – in Gradescope</vt:lpstr>
      <vt:lpstr>Creating Assignments - in Canvas</vt:lpstr>
      <vt:lpstr>Creating Assignments - Exams</vt:lpstr>
      <vt:lpstr>Creating Assignments - Exams</vt:lpstr>
      <vt:lpstr>Creating Assignments - Exams</vt:lpstr>
      <vt:lpstr>Creating Assignments - Exams</vt:lpstr>
      <vt:lpstr>Creating Assignments - Others</vt:lpstr>
      <vt:lpstr>Grading</vt:lpstr>
      <vt:lpstr>Grading</vt:lpstr>
      <vt:lpstr>Grading</vt:lpstr>
      <vt:lpstr>Group Grading</vt:lpstr>
      <vt:lpstr>Group Grading</vt:lpstr>
      <vt:lpstr>Syncing Grades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Setting Up Your Canvas Gradebook</dc:title>
  <dc:creator>Bryant, Jasmine R.</dc:creator>
  <cp:lastModifiedBy>Bryant, Jasmine R.</cp:lastModifiedBy>
  <cp:revision>39</cp:revision>
  <dcterms:created xsi:type="dcterms:W3CDTF">2023-12-02T00:08:14Z</dcterms:created>
  <dcterms:modified xsi:type="dcterms:W3CDTF">2026-01-06T16:59:50Z</dcterms:modified>
</cp:coreProperties>
</file>